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332" r:id="rId6"/>
    <p:sldId id="339" r:id="rId7"/>
    <p:sldId id="354" r:id="rId8"/>
    <p:sldId id="333" r:id="rId9"/>
    <p:sldId id="334" r:id="rId10"/>
    <p:sldId id="335" r:id="rId11"/>
    <p:sldId id="336" r:id="rId12"/>
    <p:sldId id="337" r:id="rId13"/>
    <p:sldId id="338" r:id="rId14"/>
    <p:sldId id="341" r:id="rId15"/>
    <p:sldId id="340" r:id="rId16"/>
    <p:sldId id="342" r:id="rId17"/>
    <p:sldId id="343" r:id="rId18"/>
    <p:sldId id="263" r:id="rId19"/>
    <p:sldId id="313" r:id="rId20"/>
    <p:sldId id="314" r:id="rId21"/>
    <p:sldId id="315" r:id="rId22"/>
    <p:sldId id="317" r:id="rId23"/>
    <p:sldId id="318" r:id="rId24"/>
    <p:sldId id="344" r:id="rId25"/>
    <p:sldId id="319" r:id="rId26"/>
    <p:sldId id="345" r:id="rId27"/>
    <p:sldId id="346" r:id="rId28"/>
    <p:sldId id="349" r:id="rId29"/>
    <p:sldId id="348" r:id="rId30"/>
    <p:sldId id="327" r:id="rId31"/>
    <p:sldId id="326" r:id="rId32"/>
    <p:sldId id="330" r:id="rId33"/>
    <p:sldId id="331" r:id="rId34"/>
    <p:sldId id="355" r:id="rId35"/>
    <p:sldId id="30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YKk0OcabBBbGRI1C4TsMA==" hashData="v/js//4uazlvfXhbqBzJ8dy+9GU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74021" autoAdjust="0"/>
  </p:normalViewPr>
  <p:slideViewPr>
    <p:cSldViewPr>
      <p:cViewPr>
        <p:scale>
          <a:sx n="60" d="100"/>
          <a:sy n="60" d="100"/>
        </p:scale>
        <p:origin x="-84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4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Notes Placeholder 1048628"/>
          <p:cNvSpPr>
            <a:spLocks noGrp="1"/>
          </p:cNvSpPr>
          <p:nvPr>
            <p:ph type="body"/>
          </p:nvPr>
        </p:nvSpPr>
        <p:spPr/>
      </p:sp>
    </p:spTree>
    <p:extLst>
      <p:ext uri="{BB962C8B-B14F-4D97-AF65-F5344CB8AC3E}">
        <p14:creationId xmlns:p14="http://schemas.microsoft.com/office/powerpoint/2010/main" val="124970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00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01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02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03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48604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48605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06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07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08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0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10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11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612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789EB32-CDEB-4B83-AE48-7EB1F3B646C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1048613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48614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798CB9C-3FDB-4009-A7A4-6DD902239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6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87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88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9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0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89EB32-CDEB-4B83-AE48-7EB1F3B646C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1048691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98CB9C-3FDB-4009-A7A4-6DD9022398AD}" type="slidenum">
              <a:rPr lang="en-US" smtClean="0"/>
              <a:t>‹#›</a:t>
            </a:fld>
            <a:endParaRPr lang="en-US"/>
          </a:p>
        </p:txBody>
      </p:sp>
      <p:sp>
        <p:nvSpPr>
          <p:cNvPr id="1048692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95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789EB32-CDEB-4B83-AE48-7EB1F3B646C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104859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4859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798CB9C-3FDB-4009-A7A4-6DD902239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104869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5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4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4866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10486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7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8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9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0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48581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48582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3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584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585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6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7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8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589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90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91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789EB32-CDEB-4B83-AE48-7EB1F3B646C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104859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4859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798CB9C-3FDB-4009-A7A4-6DD9022398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rumusstatistik.com/2012/06/rumus-permutasi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rumusstatistik.com/2012/06/rumus-kombinas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1.bp.blogspot.com/-yyIPGZtSWUo/VZzp5X0jM8I/AAAAAAAAAyU/IzCEQjf20UE/s1600/New+Picture+(1).bm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ctrTitle"/>
          </p:nvPr>
        </p:nvSpPr>
        <p:spPr>
          <a:xfrm>
            <a:off x="1034603" y="2664264"/>
            <a:ext cx="4343400" cy="933609"/>
          </a:xfrm>
        </p:spPr>
        <p:txBody>
          <a:bodyPr/>
          <a:lstStyle/>
          <a:p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PROBABILITAS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48616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5410200" cy="12329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OLEH:	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BIDA S</a:t>
            </a:r>
            <a:r>
              <a:rPr lang="id-ID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RI, S.P.,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533399" y="1600200"/>
            <a:ext cx="2971801" cy="685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Pertemuan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 </a:t>
            </a:r>
            <a:r>
              <a:rPr lang="id-ID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7</a:t>
            </a:r>
            <a:endParaRPr lang="id-ID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1832" t="1936" r="1832" b="5525"/>
          <a:stretch/>
        </p:blipFill>
        <p:spPr bwMode="auto">
          <a:xfrm>
            <a:off x="5410200" y="381000"/>
            <a:ext cx="3581400" cy="3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307975" y="609600"/>
            <a:ext cx="8528050" cy="5964238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id-ID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id-ID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Probabilitas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</a:t>
            </a:r>
            <a:r>
              <a:rPr lang="id-ID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id-ID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endekatan </a:t>
            </a:r>
            <a:r>
              <a:rPr lang="id-ID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Frekuensi </a:t>
            </a:r>
            <a:r>
              <a:rPr lang="id-ID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Relatif: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 suatu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Penelitian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terhadap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karyawan yang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ekerja di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>
              <a:buNone/>
            </a:pP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Swasta, Didapatkan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 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(x =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id-ID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74320" indent="0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0">
              <a:buNone/>
            </a:pP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0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7432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7432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Berapakah besar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 Probabilitas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bahwa Upah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  </a:t>
            </a:r>
          </a:p>
          <a:p>
            <a:pPr marL="27432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 65 Ribu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 Ribu ?</a:t>
            </a:r>
            <a:endParaRPr lang="id-ID" dirty="0"/>
          </a:p>
          <a:p>
            <a:pPr marL="109728" indent="0">
              <a:buNone/>
            </a:pP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d-ID" sz="2300" dirty="0"/>
          </a:p>
          <a:p>
            <a:pPr marL="109728" indent="0">
              <a:buNone/>
            </a:pPr>
            <a:endParaRPr lang="id-ID" dirty="0"/>
          </a:p>
          <a:p>
            <a:pPr marL="109728" indent="0">
              <a:buNone/>
            </a:pPr>
            <a:endParaRPr lang="id-ID" dirty="0" smtClean="0"/>
          </a:p>
          <a:p>
            <a:pPr marL="109728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5" name="AutoShape 2" descr="http://4.bp.blogspot.com/-GJ0pbwPWdrk/UZ8LKNg7nTI/AAAAAAAAAGg/F3b4tcYpg58/s1600/Gambar+0.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4" descr="http://4.bp.blogspot.com/-GJ0pbwPWdrk/UZ8LKNg7nTI/AAAAAAAAAGg/F3b4tcYpg58/s1600/Gambar+0.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" b="5442"/>
          <a:stretch/>
        </p:blipFill>
        <p:spPr>
          <a:xfrm>
            <a:off x="2438400" y="2628122"/>
            <a:ext cx="4038600" cy="1334278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9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8873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Jawab :</a:t>
            </a:r>
          </a:p>
          <a:p>
            <a:pPr marL="109728" indent="0">
              <a:buNone/>
            </a:pP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Probabilitas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Upahnya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 65 Ribu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 105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ribu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 X = 65 )   = f2 / n</a:t>
            </a:r>
          </a:p>
          <a:p>
            <a:pPr marL="109728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              = 10 /  65</a:t>
            </a:r>
          </a:p>
          <a:p>
            <a:pPr marL="109728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               = 0,15</a:t>
            </a:r>
            <a:b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 X = 105 ) = f5 / n</a:t>
            </a:r>
          </a:p>
          <a:p>
            <a:pPr marL="109728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 = 5 /65</a:t>
            </a:r>
          </a:p>
          <a:p>
            <a:pPr marL="109728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 =  0,076</a:t>
            </a:r>
          </a:p>
          <a:p>
            <a:pPr marL="109728" indent="0">
              <a:buNone/>
            </a:pP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Jadi, </a:t>
            </a:r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Besarnya </a:t>
            </a:r>
            <a:r>
              <a:rPr lang="id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Probabilitas </a:t>
            </a:r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Upahnya </a:t>
            </a:r>
            <a:r>
              <a:rPr lang="id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 65 </a:t>
            </a:r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ribu adalah </a:t>
            </a:r>
            <a:r>
              <a:rPr lang="id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0,15 </a:t>
            </a:r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 Upahnya </a:t>
            </a:r>
            <a:r>
              <a:rPr lang="id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 </a:t>
            </a:r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ribu adalah </a:t>
            </a:r>
            <a:r>
              <a:rPr lang="id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0,076.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id-ID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5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381000" y="627372"/>
            <a:ext cx="8523164" cy="1201428"/>
          </a:xfrm>
        </p:spPr>
        <p:txBody>
          <a:bodyPr>
            <a:noAutofit/>
          </a:bodyPr>
          <a:lstStyle/>
          <a:p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/>
            </a:r>
            <a:b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id-ID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D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IAGRAM VENN</a:t>
            </a:r>
            <a:r>
              <a:rPr lang="id-ID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id-ID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dan Probabilitas </a:t>
            </a:r>
            <a:r>
              <a:rPr lang="id-ID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hubungan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Peristiwa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id-ID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satu </a:t>
            </a:r>
            <a:r>
              <a:rPr lang="id-ID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dengan yang lainnya</a:t>
            </a:r>
            <a:br>
              <a:rPr lang="id-ID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id-ID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 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1048631" name="TextBox 3"/>
          <p:cNvSpPr txBox="1"/>
          <p:nvPr/>
        </p:nvSpPr>
        <p:spPr>
          <a:xfrm>
            <a:off x="310418" y="2160487"/>
            <a:ext cx="80659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mbria" pitchFamily="18" charset="0"/>
              </a:rPr>
              <a:t>Pada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peristiwa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bersama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dua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atau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lebih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peristiwa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lebih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mudah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dilihat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dengan</a:t>
            </a:r>
            <a:r>
              <a:rPr lang="en-US" sz="2000" dirty="0">
                <a:latin typeface="Cambria" pitchFamily="18" charset="0"/>
              </a:rPr>
              <a:t> diagram Venn. </a:t>
            </a:r>
            <a:endParaRPr lang="en-US" sz="2000" dirty="0" smtClean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dirty="0"/>
              <a:t>Diagram Venn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.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lanjut</a:t>
            </a:r>
            <a:r>
              <a:rPr lang="en-US" sz="2000" dirty="0"/>
              <a:t>, </a:t>
            </a:r>
            <a:r>
              <a:rPr lang="en-US" sz="2000" dirty="0" err="1"/>
              <a:t>lihat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penjelasan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endParaRPr lang="en-US" sz="2000" dirty="0" smtClean="0">
              <a:latin typeface="Cambria" pitchFamily="18" charset="0"/>
            </a:endParaRPr>
          </a:p>
        </p:txBody>
      </p:sp>
      <p:sp>
        <p:nvSpPr>
          <p:cNvPr id="1048632" name="Rectangle 9"/>
          <p:cNvSpPr/>
          <p:nvPr/>
        </p:nvSpPr>
        <p:spPr>
          <a:xfrm>
            <a:off x="114300" y="2976095"/>
            <a:ext cx="8458200" cy="5565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dirty="0"/>
          </a:p>
        </p:txBody>
      </p:sp>
      <p:pic>
        <p:nvPicPr>
          <p:cNvPr id="6" name="Picture 5" descr="bentuk diagram ven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6781800" cy="18117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371600" y="5486400"/>
            <a:ext cx="838200" cy="2722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 </a:t>
            </a:r>
            <a:r>
              <a:rPr lang="el-GR" sz="2400" dirty="0" smtClean="0">
                <a:latin typeface="Times New Roman"/>
                <a:cs typeface="Times New Roman"/>
              </a:rPr>
              <a:t>ϵ</a:t>
            </a:r>
            <a:r>
              <a:rPr lang="en-US" dirty="0" smtClean="0">
                <a:latin typeface="Times New Roman"/>
                <a:cs typeface="Times New Roman"/>
              </a:rPr>
              <a:t> 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19400" y="5518935"/>
            <a:ext cx="838200" cy="2722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 </a:t>
            </a:r>
            <a:r>
              <a:rPr lang="en-US" dirty="0">
                <a:latin typeface="Times New Roman"/>
                <a:cs typeface="Times New Roman"/>
              </a:rPr>
              <a:t>=</a:t>
            </a:r>
            <a:r>
              <a:rPr lang="en-US" dirty="0" smtClean="0">
                <a:latin typeface="Times New Roman"/>
                <a:cs typeface="Times New Roman"/>
              </a:rPr>
              <a:t>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5486400"/>
            <a:ext cx="838200" cy="2722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 ∩</a:t>
            </a:r>
            <a:r>
              <a:rPr lang="en-US" dirty="0" smtClean="0">
                <a:latin typeface="Times New Roman"/>
                <a:cs typeface="Times New Roman"/>
              </a:rPr>
              <a:t> 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48400" y="5486400"/>
                <a:ext cx="838200" cy="2722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/>
                      </a:rPr>
                      <m:t>∪ 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A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5486400"/>
                <a:ext cx="838200" cy="272265"/>
              </a:xfrm>
              <a:prstGeom prst="rect">
                <a:avLst/>
              </a:prstGeom>
              <a:blipFill rotWithShape="1">
                <a:blip r:embed="rId3"/>
                <a:stretch>
                  <a:fillRect l="-1449" t="-28889" r="-725" b="-5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810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75564" cy="896628"/>
          </a:xfrm>
        </p:spPr>
        <p:txBody>
          <a:bodyPr>
            <a:noAutofit/>
          </a:bodyPr>
          <a:lstStyle/>
          <a:p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Hub</a:t>
            </a:r>
            <a:r>
              <a:rPr lang="id-ID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ungan </a:t>
            </a:r>
            <a:r>
              <a:rPr lang="en-US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Antara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Peristiwa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Satu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Den</a:t>
            </a:r>
            <a:r>
              <a:rPr lang="id-ID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ga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 Yang Lain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1048631" name="TextBox 3"/>
          <p:cNvSpPr txBox="1"/>
          <p:nvPr/>
        </p:nvSpPr>
        <p:spPr>
          <a:xfrm>
            <a:off x="304800" y="1295400"/>
            <a:ext cx="8610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Cambria" pitchFamily="18" charset="0"/>
              </a:rPr>
              <a:t>1. </a:t>
            </a:r>
            <a:r>
              <a:rPr lang="en-US" sz="2200" b="1" dirty="0" err="1" smtClean="0">
                <a:latin typeface="Cambria" pitchFamily="18" charset="0"/>
              </a:rPr>
              <a:t>Peristiwa-peristiwa</a:t>
            </a:r>
            <a:r>
              <a:rPr lang="en-US" sz="2200" b="1" dirty="0" smtClean="0">
                <a:latin typeface="Cambria" pitchFamily="18" charset="0"/>
              </a:rPr>
              <a:t> yang Mutually Exclusive</a:t>
            </a:r>
          </a:p>
          <a:p>
            <a:r>
              <a:rPr lang="en-US" sz="2000" b="1" dirty="0" err="1" smtClean="0">
                <a:solidFill>
                  <a:srgbClr val="0070C0"/>
                </a:solidFill>
                <a:latin typeface="Cambria" pitchFamily="18" charset="0"/>
              </a:rPr>
              <a:t>Hubungan</a:t>
            </a:r>
            <a:r>
              <a:rPr lang="en-US" sz="20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mbria" pitchFamily="18" charset="0"/>
              </a:rPr>
              <a:t>peristiwa</a:t>
            </a:r>
            <a:r>
              <a:rPr lang="en-US" sz="2000" b="1" dirty="0" smtClean="0">
                <a:solidFill>
                  <a:srgbClr val="0070C0"/>
                </a:solidFill>
                <a:latin typeface="Cambria" pitchFamily="18" charset="0"/>
              </a:rPr>
              <a:t> yang </a:t>
            </a:r>
            <a:r>
              <a:rPr lang="en-US" sz="2000" b="1" dirty="0" err="1" smtClean="0">
                <a:solidFill>
                  <a:srgbClr val="0070C0"/>
                </a:solidFill>
                <a:latin typeface="Cambria" pitchFamily="18" charset="0"/>
              </a:rPr>
              <a:t>mutally</a:t>
            </a:r>
            <a:r>
              <a:rPr lang="en-US" sz="2000" b="1" dirty="0" smtClean="0">
                <a:solidFill>
                  <a:srgbClr val="0070C0"/>
                </a:solidFill>
                <a:latin typeface="Cambria" pitchFamily="18" charset="0"/>
              </a:rPr>
              <a:t> exclusive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adalah</a:t>
            </a:r>
            <a:r>
              <a:rPr lang="en-US" sz="2000" dirty="0" smtClean="0">
                <a:latin typeface="Cambria" pitchFamily="18" charset="0"/>
              </a:rPr>
              <a:t>  :</a:t>
            </a:r>
          </a:p>
          <a:p>
            <a:r>
              <a:rPr lang="en-US" sz="2000" dirty="0" err="1" smtClean="0">
                <a:latin typeface="Cambria" pitchFamily="18" charset="0"/>
              </a:rPr>
              <a:t>hubungan</a:t>
            </a:r>
            <a:r>
              <a:rPr lang="en-US" sz="2000" dirty="0" smtClean="0">
                <a:latin typeface="Cambria" pitchFamily="18" charset="0"/>
              </a:rPr>
              <a:t> yang </a:t>
            </a:r>
            <a:r>
              <a:rPr lang="en-US" sz="2000" dirty="0" err="1" smtClean="0">
                <a:latin typeface="Cambria" pitchFamily="18" charset="0"/>
              </a:rPr>
              <a:t>saling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meniadakan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atau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saling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asing</a:t>
            </a:r>
            <a:r>
              <a:rPr lang="en-US" sz="2000" dirty="0" smtClean="0">
                <a:latin typeface="Cambria" pitchFamily="18" charset="0"/>
              </a:rPr>
              <a:t>, </a:t>
            </a:r>
            <a:r>
              <a:rPr lang="en-US" sz="2000" dirty="0" err="1" smtClean="0">
                <a:latin typeface="Cambria" pitchFamily="18" charset="0"/>
              </a:rPr>
              <a:t>artinya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kalau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suatu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peristiwa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terjadi</a:t>
            </a:r>
            <a:r>
              <a:rPr lang="en-US" sz="2000" dirty="0" smtClean="0">
                <a:latin typeface="Cambria" pitchFamily="18" charset="0"/>
              </a:rPr>
              <a:t>, </a:t>
            </a:r>
            <a:r>
              <a:rPr lang="en-US" sz="2000" dirty="0" err="1" smtClean="0">
                <a:latin typeface="Cambria" pitchFamily="18" charset="0"/>
              </a:rPr>
              <a:t>tidak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mungkin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peristiwa</a:t>
            </a:r>
            <a:r>
              <a:rPr lang="en-US" sz="2000" dirty="0" smtClean="0">
                <a:latin typeface="Cambria" pitchFamily="18" charset="0"/>
              </a:rPr>
              <a:t> lain </a:t>
            </a:r>
            <a:r>
              <a:rPr lang="en-US" sz="2000" dirty="0" err="1" smtClean="0">
                <a:latin typeface="Cambria" pitchFamily="18" charset="0"/>
              </a:rPr>
              <a:t>juga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terjadi</a:t>
            </a:r>
            <a:r>
              <a:rPr lang="id-ID" sz="2000" dirty="0" smtClean="0">
                <a:latin typeface="Cambria" pitchFamily="18" charset="0"/>
              </a:rPr>
              <a:t> bersama-sama</a:t>
            </a:r>
            <a:r>
              <a:rPr lang="en-US" sz="2000" dirty="0" smtClean="0">
                <a:latin typeface="Cambria" pitchFamily="18" charset="0"/>
              </a:rPr>
              <a:t>.</a:t>
            </a:r>
          </a:p>
          <a:p>
            <a:endParaRPr lang="en-US" sz="1000" dirty="0">
              <a:latin typeface="Cambria" pitchFamily="18" charset="0"/>
            </a:endParaRPr>
          </a:p>
          <a:p>
            <a:r>
              <a:rPr lang="en-US" sz="2000" dirty="0" err="1" smtClean="0"/>
              <a:t>Misalkan</a:t>
            </a:r>
            <a:r>
              <a:rPr lang="en-US" sz="2000" dirty="0" smtClean="0"/>
              <a:t> </a:t>
            </a:r>
            <a:r>
              <a:rPr lang="en-US" sz="2000" dirty="0" err="1" smtClean="0"/>
              <a:t>peristiwa</a:t>
            </a:r>
            <a:r>
              <a:rPr lang="en-US" sz="2000" dirty="0" smtClean="0"/>
              <a:t> A </a:t>
            </a:r>
            <a:r>
              <a:rPr lang="en-US" sz="2000" dirty="0" err="1" smtClean="0"/>
              <a:t>dan</a:t>
            </a:r>
            <a:r>
              <a:rPr lang="en-US" sz="2000" dirty="0" smtClean="0"/>
              <a:t> B exclusive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peristiwa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sampel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terbatas</a:t>
            </a:r>
            <a:r>
              <a:rPr lang="en-US" sz="2000" dirty="0" smtClean="0"/>
              <a:t>,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simbol</a:t>
            </a:r>
            <a:r>
              <a:rPr lang="en-US" sz="2000" dirty="0" smtClean="0"/>
              <a:t> P ( A </a:t>
            </a:r>
            <a:r>
              <a:rPr lang="en-US" sz="2000" dirty="0" err="1" smtClean="0"/>
              <a:t>atau</a:t>
            </a:r>
            <a:r>
              <a:rPr lang="en-US" sz="2000" dirty="0" smtClean="0"/>
              <a:t> B), </a:t>
            </a:r>
            <a:r>
              <a:rPr lang="en-US" sz="2000" dirty="0" err="1" smtClean="0"/>
              <a:t>maka</a:t>
            </a:r>
            <a:r>
              <a:rPr lang="en-US" sz="2000" dirty="0" smtClean="0"/>
              <a:t> r</a:t>
            </a:r>
            <a:r>
              <a:rPr lang="id-ID" sz="2000" dirty="0" smtClean="0"/>
              <a:t>umus </a:t>
            </a:r>
            <a:r>
              <a:rPr lang="en-US" sz="2000" dirty="0" err="1" smtClean="0"/>
              <a:t>probabilitas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diagram Venn </a:t>
            </a:r>
            <a:r>
              <a:rPr lang="id-ID" sz="2000" dirty="0" smtClean="0"/>
              <a:t>untuk </a:t>
            </a:r>
            <a:r>
              <a:rPr lang="id-ID" sz="2000" dirty="0"/>
              <a:t>kejadian-kejadian yang saling </a:t>
            </a:r>
            <a:r>
              <a:rPr lang="id-ID" sz="2000" dirty="0" smtClean="0"/>
              <a:t>meniadakan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</a:t>
            </a:r>
            <a:endParaRPr lang="en-US" sz="2000" dirty="0" smtClean="0">
              <a:latin typeface="Cambria" pitchFamily="18" charset="0"/>
            </a:endParaRPr>
          </a:p>
        </p:txBody>
      </p:sp>
      <p:sp>
        <p:nvSpPr>
          <p:cNvPr id="1048632" name="Rectangle 9"/>
          <p:cNvSpPr/>
          <p:nvPr/>
        </p:nvSpPr>
        <p:spPr>
          <a:xfrm>
            <a:off x="114300" y="2976095"/>
            <a:ext cx="8458200" cy="5565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4114800"/>
                <a:ext cx="5410200" cy="1306799"/>
              </a:xfrm>
              <a:prstGeom prst="rect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dirty="0" err="1" smtClean="0"/>
                  <a:t>Misal</a:t>
                </a:r>
                <a:r>
                  <a:rPr lang="en-US" dirty="0" smtClean="0"/>
                  <a:t> P(AB</a:t>
                </a:r>
                <a:r>
                  <a:rPr lang="en-US" dirty="0"/>
                  <a:t>) = P (A∩</a:t>
                </a:r>
                <a:r>
                  <a:rPr lang="en-US" dirty="0" smtClean="0"/>
                  <a:t>B) =  </a:t>
                </a:r>
                <a:r>
                  <a:rPr lang="id-ID" dirty="0" smtClean="0"/>
                  <a:t>0</a:t>
                </a:r>
                <a:endParaRPr lang="en-US" dirty="0"/>
              </a:p>
              <a:p>
                <a:pPr algn="just"/>
                <a:r>
                  <a:rPr lang="en-US" dirty="0" err="1"/>
                  <a:t>Maka</a:t>
                </a:r>
                <a:r>
                  <a:rPr lang="en-US" dirty="0"/>
                  <a:t> P(A </a:t>
                </a:r>
                <a:r>
                  <a:rPr lang="en-US" dirty="0" err="1"/>
                  <a:t>atau</a:t>
                </a:r>
                <a:r>
                  <a:rPr lang="en-US" dirty="0"/>
                  <a:t> B) = </a:t>
                </a:r>
                <a:r>
                  <a:rPr lang="en-US" dirty="0" smtClean="0"/>
                  <a:t>P(A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/>
                      </a:rPr>
                      <m:t>∪</m:t>
                    </m:r>
                  </m:oMath>
                </a14:m>
                <a:r>
                  <a:rPr lang="en-US" dirty="0" smtClean="0"/>
                  <a:t>B) = P(A</a:t>
                </a:r>
                <a:r>
                  <a:rPr lang="en-US" dirty="0"/>
                  <a:t>) + P(B) – P (AB) </a:t>
                </a:r>
                <a:r>
                  <a:rPr lang="en-US" dirty="0" smtClean="0"/>
                  <a:t>		 = </a:t>
                </a:r>
                <a:r>
                  <a:rPr lang="en-US" dirty="0"/>
                  <a:t>P(A) + P(B) - 0   </a:t>
                </a:r>
                <a:endParaRPr lang="en-US" dirty="0" smtClean="0"/>
              </a:p>
              <a:p>
                <a:pPr algn="just"/>
                <a:endParaRPr lang="en-US" sz="1000" dirty="0"/>
              </a:p>
              <a:p>
                <a:pPr algn="just"/>
                <a:r>
                  <a:rPr lang="en-US" dirty="0" smtClean="0"/>
                  <a:t>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800"/>
                <a:ext cx="5410200" cy="1306799"/>
              </a:xfrm>
              <a:prstGeom prst="rect">
                <a:avLst/>
              </a:prstGeom>
              <a:blipFill rotWithShape="1">
                <a:blip r:embed="rId3"/>
                <a:stretch>
                  <a:fillRect l="-900" t="-3721" r="-675"/>
                </a:stretch>
              </a:blipFill>
              <a:ln w="63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0"/>
          <p:cNvPicPr>
            <a:picLocks noChangeAspect="1"/>
          </p:cNvPicPr>
          <p:nvPr/>
        </p:nvPicPr>
        <p:blipFill rotWithShape="1">
          <a:blip r:embed="rId4"/>
          <a:srcRect b="13119"/>
          <a:stretch/>
        </p:blipFill>
        <p:spPr>
          <a:xfrm>
            <a:off x="6019801" y="4114800"/>
            <a:ext cx="2514599" cy="8382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780953"/>
              </p:ext>
            </p:extLst>
          </p:nvPr>
        </p:nvGraphicFramePr>
        <p:xfrm>
          <a:off x="1274763" y="5029200"/>
          <a:ext cx="27654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5" imgW="1841400" imgH="203040" progId="Equation.3">
                  <p:embed/>
                </p:oleObj>
              </mc:Choice>
              <mc:Fallback>
                <p:oleObj name="Equation" r:id="rId5" imgW="184140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5029200"/>
                        <a:ext cx="2765425" cy="349250"/>
                      </a:xfrm>
                      <a:prstGeom prst="rect">
                        <a:avLst/>
                      </a:prstGeom>
                      <a:solidFill>
                        <a:srgbClr val="FB93B8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943600" y="403860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Constantia" pitchFamily="18" charset="0"/>
              </a:rPr>
              <a:t>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9800" y="5029201"/>
            <a:ext cx="2514599" cy="5333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 = set =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endParaRPr lang="en-US" dirty="0" smtClean="0"/>
          </a:p>
          <a:p>
            <a:pPr algn="ctr"/>
            <a:r>
              <a:rPr lang="en-US" dirty="0" smtClean="0"/>
              <a:t>A </a:t>
            </a:r>
            <a:r>
              <a:rPr lang="en-US" dirty="0" err="1" smtClean="0"/>
              <a:t>dan</a:t>
            </a:r>
            <a:r>
              <a:rPr lang="en-US" dirty="0" smtClean="0"/>
              <a:t> B = sub-set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5638800"/>
            <a:ext cx="8382000" cy="914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 err="1"/>
              <a:t>R</a:t>
            </a:r>
            <a:r>
              <a:rPr lang="en-US" b="1" dirty="0" err="1" smtClean="0"/>
              <a:t>uang</a:t>
            </a:r>
            <a:r>
              <a:rPr lang="en-US" b="1" dirty="0" smtClean="0"/>
              <a:t> </a:t>
            </a:r>
            <a:r>
              <a:rPr lang="en-US" b="1" dirty="0" err="1" smtClean="0"/>
              <a:t>sampel</a:t>
            </a:r>
            <a:r>
              <a:rPr lang="en-US" dirty="0" smtClean="0"/>
              <a:t> (set) :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(</a:t>
            </a:r>
            <a:r>
              <a:rPr lang="en-US" dirty="0" err="1" smtClean="0"/>
              <a:t>kumpula</a:t>
            </a:r>
            <a:r>
              <a:rPr lang="id-ID" dirty="0" smtClean="0"/>
              <a:t>n</a:t>
            </a:r>
            <a:r>
              <a:rPr lang="en-US" dirty="0" smtClean="0"/>
              <a:t> yang </a:t>
            </a:r>
            <a:r>
              <a:rPr lang="en-US" dirty="0" err="1" smtClean="0"/>
              <a:t>lengk</a:t>
            </a:r>
            <a:r>
              <a:rPr lang="id-ID" dirty="0" smtClean="0"/>
              <a:t>a</a:t>
            </a:r>
            <a:r>
              <a:rPr lang="en-US" dirty="0" smtClean="0"/>
              <a:t>p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elemen-elemaen</a:t>
            </a:r>
            <a:r>
              <a:rPr lang="en-US" dirty="0" smtClean="0"/>
              <a:t> yang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</a:p>
          <a:p>
            <a:pPr algn="just"/>
            <a:r>
              <a:rPr lang="en-US" b="1" dirty="0" smtClean="0"/>
              <a:t>Sub</a:t>
            </a:r>
            <a:r>
              <a:rPr lang="id-ID" b="1" dirty="0" smtClean="0"/>
              <a:t>-</a:t>
            </a:r>
            <a:r>
              <a:rPr lang="en-US" b="1" dirty="0" smtClean="0"/>
              <a:t>set</a:t>
            </a:r>
            <a:r>
              <a:rPr lang="en-US" dirty="0" smtClean="0"/>
              <a:t> :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set (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162800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713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Contoh</a:t>
            </a:r>
            <a:r>
              <a:rPr lang="id-ID" dirty="0" smtClean="0">
                <a:solidFill>
                  <a:srgbClr val="0070C0"/>
                </a:solidFill>
              </a:rPr>
              <a:t> :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5431536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 err="1" smtClean="0"/>
                  <a:t>Sebuah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koin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dilemparkan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maka</a:t>
                </a:r>
                <a:r>
                  <a:rPr lang="en-US" sz="2400" dirty="0" smtClean="0"/>
                  <a:t> </a:t>
                </a:r>
                <a:r>
                  <a:rPr lang="id-ID" sz="2400" dirty="0" smtClean="0"/>
                  <a:t>tampak</a:t>
                </a:r>
                <a:r>
                  <a:rPr lang="en-US" sz="2400" dirty="0" err="1" smtClean="0"/>
                  <a:t>nya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permukaan</a:t>
                </a:r>
                <a:r>
                  <a:rPr lang="en-US" sz="2400" dirty="0" smtClean="0"/>
                  <a:t> A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</a:t>
                </a:r>
                <a:r>
                  <a:rPr lang="en-US" sz="2400" dirty="0" err="1" smtClean="0"/>
                  <a:t>dan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permukaan</a:t>
                </a:r>
                <a:r>
                  <a:rPr lang="en-US" sz="2400" dirty="0" smtClean="0"/>
                  <a:t> B </a:t>
                </a:r>
                <a:r>
                  <a:rPr lang="en-US" sz="2400" dirty="0" err="1" smtClean="0"/>
                  <a:t>mempunyai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hubungan</a:t>
                </a:r>
                <a:r>
                  <a:rPr lang="en-US" sz="2400" dirty="0" smtClean="0"/>
                  <a:t>  yang </a:t>
                </a:r>
                <a:r>
                  <a:rPr lang="en-US" sz="2400" dirty="0" err="1" smtClean="0"/>
                  <a:t>saling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</a:t>
                </a:r>
                <a:r>
                  <a:rPr lang="en-US" sz="2400" dirty="0" err="1" smtClean="0"/>
                  <a:t>meniadakan</a:t>
                </a:r>
                <a:r>
                  <a:rPr lang="en-US" sz="24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Jawab</a:t>
                </a:r>
                <a:r>
                  <a:rPr lang="en-US" sz="2400" dirty="0"/>
                  <a:t>: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</a:t>
                </a:r>
                <a:r>
                  <a:rPr lang="en-US" sz="2400" dirty="0" err="1" smtClean="0"/>
                  <a:t>Jika</a:t>
                </a:r>
                <a:r>
                  <a:rPr lang="en-US" sz="2400" dirty="0" smtClean="0"/>
                  <a:t> A </a:t>
                </a:r>
                <a:r>
                  <a:rPr lang="en-US" sz="2400" dirty="0" err="1" smtClean="0"/>
                  <a:t>tampak</a:t>
                </a:r>
                <a:r>
                  <a:rPr lang="en-US" sz="2400" dirty="0" smtClean="0"/>
                  <a:t> di </a:t>
                </a:r>
                <a:r>
                  <a:rPr lang="en-US" sz="2400" dirty="0" err="1" smtClean="0"/>
                  <a:t>atas</a:t>
                </a:r>
                <a:r>
                  <a:rPr lang="en-US" sz="2400" dirty="0" smtClean="0"/>
                  <a:t> : P(A) =  ½  ,  </a:t>
                </a:r>
                <a:r>
                  <a:rPr lang="en-US" sz="2400" dirty="0" err="1" smtClean="0"/>
                  <a:t>pasti</a:t>
                </a:r>
                <a:r>
                  <a:rPr lang="en-US" sz="2400" dirty="0" smtClean="0"/>
                  <a:t> B </a:t>
                </a:r>
                <a:r>
                  <a:rPr lang="en-US" sz="2400" dirty="0" err="1" smtClean="0"/>
                  <a:t>tidak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tampak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</a:t>
                </a:r>
                <a:r>
                  <a:rPr lang="en-US" sz="2400" dirty="0" err="1" smtClean="0"/>
                  <a:t>Jika</a:t>
                </a:r>
                <a:r>
                  <a:rPr lang="en-US" sz="2400" dirty="0" smtClean="0"/>
                  <a:t> B </a:t>
                </a:r>
                <a:r>
                  <a:rPr lang="en-US" sz="2400" dirty="0" err="1"/>
                  <a:t>tampak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atas</a:t>
                </a:r>
                <a:r>
                  <a:rPr lang="en-US" sz="2400" dirty="0"/>
                  <a:t> : </a:t>
                </a:r>
                <a:r>
                  <a:rPr lang="en-US" sz="2400" dirty="0" smtClean="0"/>
                  <a:t>P(B) </a:t>
                </a:r>
                <a:r>
                  <a:rPr lang="en-US" sz="2400" dirty="0"/>
                  <a:t>=  ½  ,  </a:t>
                </a:r>
                <a:r>
                  <a:rPr lang="en-US" sz="2400" dirty="0" err="1"/>
                  <a:t>pasti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A </a:t>
                </a:r>
                <a:r>
                  <a:rPr lang="en-US" sz="2400" dirty="0" err="1"/>
                  <a:t>tidak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tampak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</a:t>
                </a:r>
                <a:r>
                  <a:rPr lang="en-US" sz="2400" dirty="0" err="1" smtClean="0"/>
                  <a:t>Probabilitas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peristiwa</a:t>
                </a:r>
                <a:r>
                  <a:rPr lang="en-US" sz="2400" dirty="0" smtClean="0"/>
                  <a:t> A </a:t>
                </a:r>
                <a:r>
                  <a:rPr lang="en-US" sz="2400" dirty="0" err="1" smtClean="0"/>
                  <a:t>atau</a:t>
                </a:r>
                <a:r>
                  <a:rPr lang="en-US" sz="2400" dirty="0" smtClean="0"/>
                  <a:t> B : </a:t>
                </a:r>
                <a:r>
                  <a:rPr lang="en-US" sz="2400" dirty="0"/>
                  <a:t>P(A</a:t>
                </a:r>
                <a14:m>
                  <m:oMath xmlns:m="http://schemas.openxmlformats.org/officeDocument/2006/math">
                    <m:r>
                      <a:rPr lang="id-ID" sz="2400" i="1">
                        <a:latin typeface="Cambria Math"/>
                      </a:rPr>
                      <m:t>∪</m:t>
                    </m:r>
                  </m:oMath>
                </a14:m>
                <a:r>
                  <a:rPr lang="en-US" sz="2400" dirty="0"/>
                  <a:t>B) </a:t>
                </a:r>
                <a:r>
                  <a:rPr lang="en-US" sz="2400" dirty="0" smtClean="0"/>
                  <a:t>= </a:t>
                </a:r>
                <a:r>
                  <a:rPr lang="en-US" sz="2400" dirty="0"/>
                  <a:t>P(A) + P(B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				  = </a:t>
                </a:r>
                <a:r>
                  <a:rPr lang="en-US" sz="2400" dirty="0"/>
                  <a:t>½ </a:t>
                </a:r>
                <a:r>
                  <a:rPr lang="en-US" sz="2400" dirty="0" smtClean="0"/>
                  <a:t>+ </a:t>
                </a:r>
                <a:r>
                  <a:rPr lang="en-US" sz="2400" dirty="0"/>
                  <a:t>½ </a:t>
                </a:r>
                <a:r>
                  <a:rPr lang="en-US" sz="2400" dirty="0" smtClean="0"/>
                  <a:t>= 1</a:t>
                </a:r>
              </a:p>
              <a:p>
                <a:pPr marL="457200" indent="-457200">
                  <a:buAutoNum type="arabicPeriod" startAt="2"/>
                </a:pPr>
                <a:r>
                  <a:rPr lang="en-US" sz="2400" dirty="0" err="1" smtClean="0"/>
                  <a:t>Kemungkinan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saat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ini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Hasan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sedang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tidur</a:t>
                </a:r>
                <a:r>
                  <a:rPr lang="en-US" sz="2400" dirty="0" smtClean="0"/>
                  <a:t> = 0,30, </a:t>
                </a:r>
                <a:r>
                  <a:rPr lang="en-US" sz="2400" dirty="0" err="1" smtClean="0"/>
                  <a:t>sedangkan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kemungkinan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saat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ini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ia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sedang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mandi</a:t>
                </a:r>
                <a:r>
                  <a:rPr lang="en-US" sz="2400" dirty="0" smtClean="0"/>
                  <a:t> = 0,20. </a:t>
                </a:r>
                <a:r>
                  <a:rPr lang="en-US" sz="2400" dirty="0" err="1" smtClean="0"/>
                  <a:t>Berapa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kemungkinan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sekarang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ia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sedang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mandi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atau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sedang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tidur</a:t>
                </a:r>
                <a:r>
                  <a:rPr lang="en-US" sz="24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Jawab</a:t>
                </a:r>
                <a:r>
                  <a:rPr lang="en-US" sz="2400" dirty="0"/>
                  <a:t>: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</a:t>
                </a:r>
                <a:r>
                  <a:rPr lang="id-ID" sz="2400" dirty="0" smtClean="0"/>
                  <a:t>Jika, </a:t>
                </a:r>
                <a:r>
                  <a:rPr lang="en-US" sz="2400" dirty="0" err="1" smtClean="0"/>
                  <a:t>tidur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merupakan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peristiwa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A  </a:t>
                </a:r>
                <a:r>
                  <a:rPr lang="id-ID" sz="2400" dirty="0" smtClean="0"/>
                  <a:t> 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:  P(A) = 0,3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</a:t>
                </a:r>
                <a:r>
                  <a:rPr lang="id-ID" sz="2400" dirty="0" smtClean="0"/>
                  <a:t>          </a:t>
                </a:r>
                <a:r>
                  <a:rPr lang="en-US" sz="2400" dirty="0" err="1" smtClean="0"/>
                  <a:t>mandi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merupakan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peristiwa</a:t>
                </a:r>
                <a:r>
                  <a:rPr lang="en-US" sz="2400" dirty="0" smtClean="0"/>
                  <a:t> B :  P(B) = 0,2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  P (</a:t>
                </a:r>
                <a:r>
                  <a:rPr lang="en-US" sz="2400" dirty="0"/>
                  <a:t>A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B) = </a:t>
                </a:r>
                <a:r>
                  <a:rPr lang="en-US" sz="2400" dirty="0"/>
                  <a:t>P(A) + P(B</a:t>
                </a:r>
                <a:r>
                  <a:rPr lang="en-US" sz="2400" dirty="0" smtClean="0"/>
                  <a:t>) = 0,3 + 0,2 = 0,5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    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5431536"/>
              </a:xfrm>
              <a:blipFill rotWithShape="1">
                <a:blip r:embed="rId2"/>
                <a:stretch>
                  <a:fillRect l="-842" t="-123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Hub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ungan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Antara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Peristiwa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Satu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Den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ga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 Yang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4102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Peristiwa-Peristiwa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Independent</a:t>
            </a:r>
          </a:p>
          <a:p>
            <a:pPr marL="109728" indent="0">
              <a:buClr>
                <a:srgbClr val="FF0000"/>
              </a:buClr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independent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Clr>
                <a:srgbClr val="FF0000"/>
              </a:buClr>
              <a:buNone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yang lain, 2 </a:t>
            </a:r>
            <a:r>
              <a:rPr lang="id-ID" sz="2600" dirty="0" smtClean="0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Clr>
                <a:srgbClr val="FF0000"/>
              </a:buClr>
              <a:buNone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independent,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id-ID" sz="2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istiwa-peristiwa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600" dirty="0" smtClean="0">
                <a:latin typeface="Times New Roman" pitchFamily="18" charset="0"/>
                <a:cs typeface="Times New Roman" pitchFamily="18" charset="0"/>
              </a:rPr>
              <a:t>keduanya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bersama-sama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Probabilitas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bersama-sama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spcBef>
                <a:spcPts val="0"/>
              </a:spcBef>
              <a:buClr>
                <a:srgbClr val="FF0000"/>
              </a:buClr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sz="3000" dirty="0" smtClean="0"/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Probabilitas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endParaRPr lang="en-US" sz="3100" dirty="0" smtClean="0"/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endParaRPr lang="en-US" sz="3100" i="1" dirty="0" smtClean="0"/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endParaRPr lang="en-US" sz="3100" i="1" dirty="0" smtClean="0"/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endParaRPr lang="en-US" sz="3100" i="1" dirty="0" smtClean="0"/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endParaRPr lang="en-US" sz="3100" i="1" dirty="0" smtClean="0"/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endParaRPr lang="en-US" sz="3100" i="1" dirty="0" smtClean="0"/>
          </a:p>
          <a:p>
            <a:pPr marL="109728" indent="0">
              <a:buClr>
                <a:srgbClr val="FF0000"/>
              </a:buClr>
              <a:buNone/>
            </a:pP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4953000"/>
            <a:ext cx="4114800" cy="457200"/>
          </a:xfrm>
          <a:prstGeom prst="rect">
            <a:avLst/>
          </a:prstGeom>
          <a:solidFill>
            <a:srgbClr val="FF99FF"/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Times New Roman"/>
                <a:ea typeface="Times New Roman"/>
                <a:cs typeface="Arial"/>
              </a:rPr>
              <a:t>P(A </a:t>
            </a:r>
            <a:r>
              <a:rPr lang="en-US" sz="2000" b="1" dirty="0" err="1">
                <a:effectLst/>
                <a:latin typeface="Times New Roman"/>
                <a:ea typeface="Times New Roman"/>
                <a:cs typeface="Arial"/>
              </a:rPr>
              <a:t>dan</a:t>
            </a:r>
            <a:r>
              <a:rPr lang="en-US" sz="2000" b="1" dirty="0">
                <a:effectLst/>
                <a:latin typeface="Times New Roman"/>
                <a:ea typeface="Times New Roman"/>
                <a:cs typeface="Arial"/>
              </a:rPr>
              <a:t> B) = P(A∩B) = P(A) x P(B)</a:t>
            </a:r>
            <a:endParaRPr lang="en-US" sz="2000" b="1" dirty="0">
              <a:effectLst/>
              <a:ea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86000" y="5867400"/>
                <a:ext cx="4114800" cy="685800"/>
              </a:xfrm>
              <a:prstGeom prst="rect">
                <a:avLst/>
              </a:prstGeom>
              <a:solidFill>
                <a:srgbClr val="FFFF00"/>
              </a:solidFill>
              <a:ln w="63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000" b="1" dirty="0">
                    <a:effectLst/>
                    <a:latin typeface="Times New Roman"/>
                    <a:ea typeface="Times New Roman"/>
                    <a:cs typeface="Arial"/>
                  </a:rPr>
                  <a:t>P(A </a:t>
                </a:r>
                <a:r>
                  <a:rPr lang="en-US" sz="2000" b="1" dirty="0" err="1" smtClean="0">
                    <a:effectLst/>
                    <a:latin typeface="Times New Roman"/>
                    <a:ea typeface="Times New Roman"/>
                    <a:cs typeface="Arial"/>
                  </a:rPr>
                  <a:t>atau</a:t>
                </a:r>
                <a:r>
                  <a:rPr lang="en-US" sz="2000" b="1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sz="2000" b="1" dirty="0">
                    <a:effectLst/>
                    <a:latin typeface="Times New Roman"/>
                    <a:ea typeface="Times New Roman"/>
                    <a:cs typeface="Arial"/>
                  </a:rPr>
                  <a:t>B) = </a:t>
                </a:r>
                <a:r>
                  <a:rPr lang="en-US" sz="2000" b="1" dirty="0" smtClean="0">
                    <a:effectLst/>
                    <a:latin typeface="Times New Roman"/>
                    <a:ea typeface="Times New Roman"/>
                    <a:cs typeface="Arial"/>
                  </a:rPr>
                  <a:t>P(A </a:t>
                </a:r>
                <a14:m>
                  <m:oMath xmlns:m="http://schemas.openxmlformats.org/officeDocument/2006/math">
                    <m:r>
                      <a:rPr lang="id-ID" sz="2000" b="1" i="1">
                        <a:latin typeface="Cambria Math"/>
                      </a:rPr>
                      <m:t>∪</m:t>
                    </m:r>
                  </m:oMath>
                </a14:m>
                <a:r>
                  <a:rPr lang="en-US" sz="2000" b="1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sz="2000" b="1" dirty="0">
                    <a:effectLst/>
                    <a:latin typeface="Times New Roman"/>
                    <a:ea typeface="Times New Roman"/>
                    <a:cs typeface="Arial"/>
                  </a:rPr>
                  <a:t>B) </a:t>
                </a:r>
                <a:endParaRPr lang="en-US" sz="2000" b="1" dirty="0" smtClean="0">
                  <a:effectLst/>
                  <a:latin typeface="Times New Roman"/>
                  <a:ea typeface="Times New Roman"/>
                  <a:cs typeface="Arial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000" b="1" dirty="0" smtClean="0">
                    <a:effectLst/>
                    <a:latin typeface="Times New Roman"/>
                    <a:ea typeface="Times New Roman"/>
                    <a:cs typeface="Arial"/>
                  </a:rPr>
                  <a:t>	       = </a:t>
                </a:r>
                <a:r>
                  <a:rPr lang="en-US" sz="2000" b="1" dirty="0">
                    <a:effectLst/>
                    <a:latin typeface="Times New Roman"/>
                    <a:ea typeface="Times New Roman"/>
                    <a:cs typeface="Arial"/>
                  </a:rPr>
                  <a:t>P(A) </a:t>
                </a:r>
                <a:r>
                  <a:rPr lang="en-US" sz="2000" b="1" dirty="0" smtClean="0">
                    <a:effectLst/>
                    <a:latin typeface="Times New Roman"/>
                    <a:ea typeface="Times New Roman"/>
                    <a:cs typeface="Arial"/>
                  </a:rPr>
                  <a:t>+ </a:t>
                </a:r>
                <a:r>
                  <a:rPr lang="en-US" sz="2000" b="1" dirty="0">
                    <a:effectLst/>
                    <a:latin typeface="Times New Roman"/>
                    <a:ea typeface="Times New Roman"/>
                    <a:cs typeface="Arial"/>
                  </a:rPr>
                  <a:t>P(B</a:t>
                </a:r>
                <a:r>
                  <a:rPr lang="en-US" sz="2000" b="1" dirty="0" smtClean="0">
                    <a:effectLst/>
                    <a:latin typeface="Times New Roman"/>
                    <a:ea typeface="Times New Roman"/>
                    <a:cs typeface="Arial"/>
                  </a:rPr>
                  <a:t>) </a:t>
                </a:r>
                <a:r>
                  <a:rPr lang="en-US" sz="2000" b="1" dirty="0">
                    <a:latin typeface="Times New Roman"/>
                    <a:ea typeface="Times New Roman"/>
                    <a:cs typeface="Arial"/>
                  </a:rPr>
                  <a:t>- P(A∩</a:t>
                </a:r>
                <a:r>
                  <a:rPr lang="en-US" sz="2000" b="1" dirty="0" smtClean="0">
                    <a:latin typeface="Times New Roman"/>
                    <a:ea typeface="Times New Roman"/>
                    <a:cs typeface="Arial"/>
                  </a:rPr>
                  <a:t>B)</a:t>
                </a:r>
                <a:endParaRPr lang="en-US" sz="2000" b="1" dirty="0">
                  <a:effectLst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867400"/>
                <a:ext cx="4114800" cy="685800"/>
              </a:xfrm>
              <a:prstGeom prst="rect">
                <a:avLst/>
              </a:prstGeom>
              <a:blipFill rotWithShape="1">
                <a:blip r:embed="rId2"/>
                <a:stretch>
                  <a:fillRect l="-1479" t="-9735" r="-888" b="-19469"/>
                </a:stretch>
              </a:blipFill>
              <a:ln w="6350"/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14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Diagram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venn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Dua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Kejadian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Yang Independent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05053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90800" y="1524000"/>
                <a:ext cx="6248400" cy="1981200"/>
              </a:xfrm>
              <a:prstGeom prst="rect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endParaRPr lang="en-US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000" dirty="0" err="1" smtClean="0">
                    <a:latin typeface="Rockwell Extra Bold" pitchFamily="18" charset="0"/>
                    <a:cs typeface="Times New Roman" pitchFamily="18" charset="0"/>
                  </a:rPr>
                  <a:t>Probabilitas</a:t>
                </a:r>
                <a:r>
                  <a:rPr lang="en-US" sz="2000" dirty="0" smtClean="0">
                    <a:latin typeface="Rockwell Extra Bold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Rockwell Extra Bold" pitchFamily="18" charset="0"/>
                    <a:cs typeface="Times New Roman" pitchFamily="18" charset="0"/>
                  </a:rPr>
                  <a:t>terjadi</a:t>
                </a:r>
                <a:r>
                  <a:rPr lang="en-US" sz="2000" dirty="0" smtClean="0">
                    <a:latin typeface="Rockwell Extra Bold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Rockwell Extra Bold" pitchFamily="18" charset="0"/>
                    <a:cs typeface="Times New Roman" pitchFamily="18" charset="0"/>
                  </a:rPr>
                  <a:t>bersama-sama</a:t>
                </a:r>
                <a:endParaRPr lang="en-US" sz="2000" dirty="0" smtClean="0">
                  <a:latin typeface="Rockwell Extra Bold" pitchFamily="18" charset="0"/>
                  <a:cs typeface="Times New Roman" pitchFamily="18" charset="0"/>
                </a:endParaRPr>
              </a:p>
              <a:p>
                <a:pPr algn="just"/>
                <a:endParaRPr lang="en-US" sz="2000" dirty="0" smtClean="0"/>
              </a:p>
              <a:p>
                <a:pPr algn="just"/>
                <a:r>
                  <a:rPr lang="en-US" dirty="0" smtClean="0"/>
                  <a:t>    P(A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B) = P (A∩B) </a:t>
                </a:r>
                <a:r>
                  <a:rPr lang="en-US" dirty="0"/>
                  <a:t>=  0 </a:t>
                </a:r>
                <a:endParaRPr lang="en-US" dirty="0" smtClean="0"/>
              </a:p>
              <a:p>
                <a:pPr algn="just"/>
                <a:endParaRPr lang="en-US" sz="1000" dirty="0"/>
              </a:p>
              <a:p>
                <a:pPr algn="just"/>
                <a:r>
                  <a:rPr lang="en-US" sz="2000" dirty="0" smtClean="0"/>
                  <a:t>(</a:t>
                </a:r>
                <a:r>
                  <a:rPr lang="en-US" sz="2000" dirty="0"/>
                  <a:t>A∩B</a:t>
                </a:r>
                <a:r>
                  <a:rPr lang="en-US" sz="2000" dirty="0" smtClean="0"/>
                  <a:t>) = A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𝐢𝐧𝐭𝐞𝐫𝐚𝐤𝐬𝐢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B 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𝜒</m:t>
                        </m:r>
                        <m:r>
                          <a:rPr lang="en-US" sz="2000" i="1">
                            <a:latin typeface="Cambria Math"/>
                          </a:rPr>
                          <m:t> : </m:t>
                        </m:r>
                        <m:r>
                          <a:rPr lang="en-US" sz="2000" i="1">
                            <a:latin typeface="Cambria Math"/>
                          </a:rPr>
                          <m:t>𝜒</m:t>
                        </m:r>
                        <m:r>
                          <a:rPr lang="en-US" sz="2000" i="1">
                            <a:latin typeface="Cambria Math"/>
                          </a:rPr>
                          <m:t>  </m:t>
                        </m:r>
                        <m:r>
                          <a:rPr lang="en-US" sz="2000" i="1">
                            <a:latin typeface="Cambria Math"/>
                          </a:rPr>
                          <m:t>𝜖</m:t>
                        </m:r>
                        <m:r>
                          <a:rPr lang="en-US" sz="2000" i="1">
                            <a:latin typeface="Cambria Math"/>
                          </a:rPr>
                          <m:t>  </m:t>
                        </m:r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dan</m:t>
                        </m:r>
                        <m:r>
                          <a:rPr lang="en-US" sz="2000">
                            <a:latin typeface="Cambria Math"/>
                          </a:rPr>
                          <m:t>  </m:t>
                        </m:r>
                        <m:r>
                          <a:rPr lang="en-US" sz="2000" i="1">
                            <a:latin typeface="Cambria Math"/>
                          </a:rPr>
                          <m:t>𝜒</m:t>
                        </m:r>
                        <m:r>
                          <a:rPr lang="en-US" sz="2000" i="1">
                            <a:latin typeface="Cambria Math"/>
                          </a:rPr>
                          <m:t>  </m:t>
                        </m:r>
                        <m:r>
                          <a:rPr lang="en-US" sz="2000" i="1">
                            <a:latin typeface="Cambria Math"/>
                          </a:rPr>
                          <m:t>𝜖</m:t>
                        </m:r>
                        <m:r>
                          <a:rPr lang="en-US" sz="2000" i="1">
                            <a:latin typeface="Cambria Math"/>
                          </a:rPr>
                          <m:t>  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algn="just"/>
                <a:r>
                  <a:rPr lang="en-US" sz="2000" dirty="0" err="1" smtClean="0"/>
                  <a:t>Artinya</a:t>
                </a:r>
                <a:r>
                  <a:rPr lang="en-US" sz="2000" dirty="0" smtClean="0"/>
                  <a:t> : x </a:t>
                </a:r>
                <a:r>
                  <a:rPr lang="en-US" sz="2000" dirty="0" err="1" smtClean="0"/>
                  <a:t>elemen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anggota</a:t>
                </a:r>
                <a:r>
                  <a:rPr lang="en-US" sz="2000" dirty="0" smtClean="0"/>
                  <a:t> S yang </a:t>
                </a:r>
                <a:r>
                  <a:rPr lang="en-US" sz="2000" dirty="0" err="1" smtClean="0"/>
                  <a:t>selain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menjadi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anggota</a:t>
                </a:r>
                <a:r>
                  <a:rPr lang="en-US" sz="2000" dirty="0" smtClean="0"/>
                  <a:t> A </a:t>
                </a:r>
                <a:r>
                  <a:rPr lang="en-US" sz="2000" dirty="0" err="1" smtClean="0"/>
                  <a:t>juga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anggota</a:t>
                </a:r>
                <a:r>
                  <a:rPr lang="en-US" sz="2000" dirty="0" smtClean="0"/>
                  <a:t> B</a:t>
                </a:r>
              </a:p>
              <a:p>
                <a:pPr algn="just"/>
                <a:endParaRPr lang="en-US" dirty="0" smtClean="0"/>
              </a:p>
              <a:p>
                <a:pPr algn="just"/>
                <a:r>
                  <a:rPr lang="en-US" dirty="0" smtClean="0"/>
                  <a:t>          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524000"/>
                <a:ext cx="6248400" cy="1981200"/>
              </a:xfrm>
              <a:prstGeom prst="rect">
                <a:avLst/>
              </a:prstGeom>
              <a:blipFill rotWithShape="1">
                <a:blip r:embed="rId2"/>
                <a:stretch>
                  <a:fillRect l="-975" t="-3988" r="-877" b="-5521"/>
                </a:stretch>
              </a:blipFill>
              <a:ln w="63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https://encrypted-tbn2.gstatic.com/images?q=tbn:ANd9GcSN9mmeB_te1hNxZXGaBDkNIe77WcMKnS-TWAFOeppL_zMAb71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133600" cy="1752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743200" y="1981200"/>
            <a:ext cx="4114800" cy="457200"/>
          </a:xfrm>
          <a:prstGeom prst="rect">
            <a:avLst/>
          </a:prstGeom>
          <a:solidFill>
            <a:srgbClr val="FF99FF"/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Times New Roman"/>
                <a:ea typeface="Times New Roman"/>
                <a:cs typeface="Arial"/>
              </a:rPr>
              <a:t>P(A </a:t>
            </a:r>
            <a:r>
              <a:rPr lang="en-US" sz="2000" b="1" dirty="0" err="1">
                <a:effectLst/>
                <a:latin typeface="Times New Roman"/>
                <a:ea typeface="Times New Roman"/>
                <a:cs typeface="Arial"/>
              </a:rPr>
              <a:t>dan</a:t>
            </a:r>
            <a:r>
              <a:rPr lang="en-US" sz="2000" b="1" dirty="0">
                <a:effectLst/>
                <a:latin typeface="Times New Roman"/>
                <a:ea typeface="Times New Roman"/>
                <a:cs typeface="Arial"/>
              </a:rPr>
              <a:t> B) = P(A∩B) = P(A) x P(B)</a:t>
            </a:r>
            <a:endParaRPr lang="en-US" sz="2000" b="1" dirty="0">
              <a:effectLst/>
              <a:ea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90800" y="4038600"/>
                <a:ext cx="6324600" cy="2362200"/>
              </a:xfrm>
              <a:prstGeom prst="rect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endParaRPr lang="en-US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000" dirty="0" err="1">
                    <a:latin typeface="Rockwell Extra Bold" pitchFamily="18" charset="0"/>
                    <a:cs typeface="Times New Roman" pitchFamily="18" charset="0"/>
                  </a:rPr>
                  <a:t>Probabilitas</a:t>
                </a:r>
                <a:r>
                  <a:rPr lang="en-US" sz="2000" dirty="0">
                    <a:latin typeface="Rockwell Extra Bold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Rockwell Extra Bold" pitchFamily="18" charset="0"/>
                    <a:cs typeface="Times New Roman" pitchFamily="18" charset="0"/>
                  </a:rPr>
                  <a:t>terjadi</a:t>
                </a:r>
                <a:r>
                  <a:rPr lang="en-US" sz="2000" dirty="0">
                    <a:latin typeface="Rockwell Extra Bold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Rockwell Extra Bold" pitchFamily="18" charset="0"/>
                    <a:cs typeface="Times New Roman" pitchFamily="18" charset="0"/>
                  </a:rPr>
                  <a:t>salah</a:t>
                </a:r>
                <a:r>
                  <a:rPr lang="en-US" sz="2000" dirty="0">
                    <a:latin typeface="Rockwell Extra Bold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Rockwell Extra Bold" pitchFamily="18" charset="0"/>
                    <a:cs typeface="Times New Roman" pitchFamily="18" charset="0"/>
                  </a:rPr>
                  <a:t>satu</a:t>
                </a:r>
                <a:r>
                  <a:rPr lang="en-US" sz="2000" dirty="0" smtClean="0">
                    <a:latin typeface="Rockwell Extra Bold" pitchFamily="18" charset="0"/>
                    <a:cs typeface="Times New Roman" pitchFamily="18" charset="0"/>
                  </a:rPr>
                  <a:t> </a:t>
                </a:r>
              </a:p>
              <a:p>
                <a:pPr algn="just"/>
                <a:endParaRPr lang="en-US" sz="2000" dirty="0" smtClean="0"/>
              </a:p>
              <a:p>
                <a:pPr algn="just"/>
                <a:r>
                  <a:rPr lang="en-US" dirty="0" smtClean="0"/>
                  <a:t>    P(A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B) = P (A∩B) </a:t>
                </a:r>
                <a:r>
                  <a:rPr lang="en-US" dirty="0"/>
                  <a:t>=  0 </a:t>
                </a:r>
                <a:endParaRPr lang="en-US" dirty="0" smtClean="0"/>
              </a:p>
              <a:p>
                <a:pPr algn="just"/>
                <a:endParaRPr lang="en-US" sz="1000" dirty="0"/>
              </a:p>
              <a:p>
                <a:pPr algn="just"/>
                <a:r>
                  <a:rPr lang="en-US" b="1" dirty="0" smtClean="0">
                    <a:latin typeface="Times New Roman"/>
                    <a:ea typeface="Times New Roman"/>
                    <a:cs typeface="Arial"/>
                  </a:rPr>
                  <a:t>(A</a:t>
                </a:r>
                <a14:m>
                  <m:oMath xmlns:m="http://schemas.openxmlformats.org/officeDocument/2006/math">
                    <m:r>
                      <a:rPr lang="id-ID" b="1" i="1" smtClean="0">
                        <a:latin typeface="Cambria Math"/>
                      </a:rPr>
                      <m:t>∪</m:t>
                    </m:r>
                  </m:oMath>
                </a14:m>
                <a:r>
                  <a:rPr lang="en-US" b="1" dirty="0">
                    <a:latin typeface="Times New Roman"/>
                    <a:ea typeface="Times New Roman"/>
                    <a:cs typeface="Arial"/>
                  </a:rPr>
                  <a:t>B)</a:t>
                </a:r>
                <a:r>
                  <a:rPr lang="en-US" b="1" dirty="0" smtClean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</a:rPr>
                      <m:t>𝐀</m:t>
                    </m:r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1" dirty="0"/>
                      <m:t>union</m:t>
                    </m:r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en-US" b="1" i="0" smtClean="0">
                        <a:latin typeface="Cambria Math"/>
                      </a:rPr>
                      <m:t>𝐁</m:t>
                    </m:r>
                    <m:r>
                      <a:rPr lang="en-US" b="1" i="0" smtClean="0">
                        <a:latin typeface="Cambria Math"/>
                      </a:rPr>
                      <m:t>=</m:t>
                    </m:r>
                    <m:r>
                      <a:rPr lang="id-ID" i="1">
                        <a:latin typeface="Cambria Math"/>
                      </a:rPr>
                      <m:t>( </m:t>
                    </m:r>
                    <m:r>
                      <a:rPr lang="id-ID" i="1">
                        <a:latin typeface="Cambria Math"/>
                      </a:rPr>
                      <m:t>𝜒</m:t>
                    </m:r>
                    <m:r>
                      <a:rPr lang="id-ID" i="1">
                        <a:latin typeface="Cambria Math"/>
                      </a:rPr>
                      <m:t>  : </m:t>
                    </m:r>
                    <m:r>
                      <a:rPr lang="id-ID" i="1">
                        <a:latin typeface="Cambria Math"/>
                      </a:rPr>
                      <m:t>𝜒</m:t>
                    </m:r>
                    <m:r>
                      <a:rPr lang="id-ID" i="1">
                        <a:latin typeface="Cambria Math"/>
                      </a:rPr>
                      <m:t>  </m:t>
                    </m:r>
                    <m:r>
                      <a:rPr lang="id-ID" i="1">
                        <a:latin typeface="Cambria Math"/>
                      </a:rPr>
                      <m:t>𝜖</m:t>
                    </m:r>
                    <m:r>
                      <a:rPr lang="id-ID" i="1">
                        <a:latin typeface="Cambria Math"/>
                      </a:rPr>
                      <m:t>  </m:t>
                    </m:r>
                    <m:r>
                      <a:rPr lang="id-ID" i="1">
                        <a:latin typeface="Cambria Math"/>
                      </a:rPr>
                      <m:t>𝐴</m:t>
                    </m:r>
                    <m:r>
                      <a:rPr lang="id-ID" i="1">
                        <a:latin typeface="Cambria Math"/>
                      </a:rPr>
                      <m:t> ,  </m:t>
                    </m:r>
                    <m:r>
                      <a:rPr lang="id-ID" i="1">
                        <a:latin typeface="Cambria Math"/>
                      </a:rPr>
                      <m:t>𝜒</m:t>
                    </m:r>
                    <m:r>
                      <a:rPr lang="id-ID" i="1">
                        <a:latin typeface="Cambria Math"/>
                      </a:rPr>
                      <m:t>  </m:t>
                    </m:r>
                    <m:r>
                      <a:rPr lang="id-ID" i="1">
                        <a:latin typeface="Cambria Math"/>
                      </a:rPr>
                      <m:t>𝜖</m:t>
                    </m:r>
                    <m:r>
                      <a:rPr lang="id-ID" i="1">
                        <a:latin typeface="Cambria Math"/>
                      </a:rPr>
                      <m:t> </m:t>
                    </m:r>
                    <m:r>
                      <a:rPr lang="id-ID" i="1">
                        <a:latin typeface="Cambria Math"/>
                      </a:rPr>
                      <m:t>𝐵</m:t>
                    </m:r>
                    <m:r>
                      <a:rPr lang="id-ID" i="1">
                        <a:latin typeface="Cambria Math"/>
                      </a:rPr>
                      <m:t>  </m:t>
                    </m:r>
                    <m:r>
                      <a:rPr lang="id-ID" i="1">
                        <a:latin typeface="Cambria Math"/>
                      </a:rPr>
                      <m:t>𝑎𝑡𝑎𝑢</m:t>
                    </m:r>
                    <m:r>
                      <a:rPr lang="id-ID" i="1">
                        <a:latin typeface="Cambria Math"/>
                      </a:rPr>
                      <m:t>  </m:t>
                    </m:r>
                    <m:r>
                      <a:rPr lang="id-ID" i="1">
                        <a:latin typeface="Cambria Math"/>
                      </a:rPr>
                      <m:t>𝜒</m:t>
                    </m:r>
                    <m:r>
                      <a:rPr lang="id-ID" i="1">
                        <a:latin typeface="Cambria Math"/>
                      </a:rPr>
                      <m:t>  </m:t>
                    </m:r>
                    <m:r>
                      <a:rPr lang="id-ID" i="1">
                        <a:latin typeface="Cambria Math"/>
                      </a:rPr>
                      <m:t>𝜖</m:t>
                    </m:r>
                    <m:r>
                      <a:rPr lang="id-ID" i="1">
                        <a:latin typeface="Cambria Math"/>
                      </a:rPr>
                      <m:t> </m:t>
                    </m:r>
                    <m:r>
                      <a:rPr lang="id-ID" i="1">
                        <a:latin typeface="Cambria Math"/>
                      </a:rPr>
                      <m:t>𝐴𝐵</m:t>
                    </m:r>
                    <m:r>
                      <a:rPr lang="id-ID" i="1">
                        <a:latin typeface="Cambria Math"/>
                      </a:rPr>
                      <m:t> )</m:t>
                    </m:r>
                  </m:oMath>
                </a14:m>
                <a:endParaRPr lang="en-US" dirty="0" smtClean="0"/>
              </a:p>
              <a:p>
                <a:pPr algn="just"/>
                <a:r>
                  <a:rPr lang="en-US" sz="2000" dirty="0" err="1" smtClean="0"/>
                  <a:t>Artinya</a:t>
                </a:r>
                <a:r>
                  <a:rPr lang="en-US" sz="2000" dirty="0" smtClean="0"/>
                  <a:t> : x </a:t>
                </a:r>
                <a:r>
                  <a:rPr lang="en-US" sz="2000" dirty="0" err="1" smtClean="0"/>
                  <a:t>elemen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anggota</a:t>
                </a:r>
                <a:r>
                  <a:rPr lang="en-US" sz="2000" dirty="0" smtClean="0"/>
                  <a:t> S yang </a:t>
                </a:r>
                <a:r>
                  <a:rPr lang="en-US" sz="2000" dirty="0" err="1" smtClean="0"/>
                  <a:t>menjadi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anggota</a:t>
                </a:r>
                <a:r>
                  <a:rPr lang="en-US" sz="2000" dirty="0" smtClean="0"/>
                  <a:t> A </a:t>
                </a:r>
                <a:r>
                  <a:rPr lang="en-US" sz="2000" dirty="0" err="1" smtClean="0"/>
                  <a:t>saja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anggota</a:t>
                </a:r>
                <a:r>
                  <a:rPr lang="en-US" sz="2000" dirty="0" smtClean="0"/>
                  <a:t> B </a:t>
                </a:r>
                <a:r>
                  <a:rPr lang="en-US" sz="2000" dirty="0" err="1" smtClean="0"/>
                  <a:t>saja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atau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menjadi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anggota</a:t>
                </a:r>
                <a:r>
                  <a:rPr lang="en-US" sz="2000" dirty="0" smtClean="0"/>
                  <a:t> A </a:t>
                </a:r>
                <a:r>
                  <a:rPr lang="en-US" sz="2000" dirty="0" err="1" smtClean="0"/>
                  <a:t>dan</a:t>
                </a:r>
                <a:r>
                  <a:rPr lang="en-US" sz="2000" dirty="0" smtClean="0"/>
                  <a:t> B </a:t>
                </a:r>
                <a:r>
                  <a:rPr lang="en-US" sz="2000" dirty="0" err="1" smtClean="0"/>
                  <a:t>sekaligus</a:t>
                </a:r>
                <a:endParaRPr lang="en-US" sz="2000" dirty="0" smtClean="0"/>
              </a:p>
              <a:p>
                <a:pPr algn="just"/>
                <a:endParaRPr lang="en-US" dirty="0" smtClean="0"/>
              </a:p>
              <a:p>
                <a:pPr algn="just"/>
                <a:r>
                  <a:rPr lang="en-US" dirty="0" smtClean="0"/>
                  <a:t>           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038600"/>
                <a:ext cx="6324600" cy="2362200"/>
              </a:xfrm>
              <a:prstGeom prst="rect">
                <a:avLst/>
              </a:prstGeom>
              <a:blipFill rotWithShape="1">
                <a:blip r:embed="rId4"/>
                <a:stretch>
                  <a:fillRect l="-962" t="-1289" r="-770" b="-2320"/>
                </a:stretch>
              </a:blipFill>
              <a:ln w="63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http://idkf.bogor.net/yuesbi/e-DU.KU/edukasi.net/SMP/Matematika/Irisan%20dan%20Gabungan%20Dua%20Himpunan/images/hal%20012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8160" r="12851" b="6640"/>
          <a:stretch/>
        </p:blipFill>
        <p:spPr bwMode="auto">
          <a:xfrm>
            <a:off x="228600" y="4267200"/>
            <a:ext cx="2286000" cy="1981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43200" y="4495800"/>
                <a:ext cx="4114800" cy="609600"/>
              </a:xfrm>
              <a:prstGeom prst="rect">
                <a:avLst/>
              </a:prstGeom>
              <a:solidFill>
                <a:srgbClr val="FFFF00"/>
              </a:solidFill>
              <a:ln w="63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000" b="1" dirty="0">
                    <a:effectLst/>
                    <a:latin typeface="Times New Roman"/>
                    <a:ea typeface="Times New Roman"/>
                    <a:cs typeface="Arial"/>
                  </a:rPr>
                  <a:t>P(A </a:t>
                </a:r>
                <a:r>
                  <a:rPr lang="en-US" sz="2000" b="1" dirty="0" err="1" smtClean="0">
                    <a:effectLst/>
                    <a:latin typeface="Times New Roman"/>
                    <a:ea typeface="Times New Roman"/>
                    <a:cs typeface="Arial"/>
                  </a:rPr>
                  <a:t>atau</a:t>
                </a:r>
                <a:r>
                  <a:rPr lang="en-US" sz="2000" b="1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sz="2000" b="1" dirty="0">
                    <a:effectLst/>
                    <a:latin typeface="Times New Roman"/>
                    <a:ea typeface="Times New Roman"/>
                    <a:cs typeface="Arial"/>
                  </a:rPr>
                  <a:t>B) = </a:t>
                </a:r>
                <a:r>
                  <a:rPr lang="en-US" sz="2000" b="1" dirty="0" smtClean="0">
                    <a:effectLst/>
                    <a:latin typeface="Times New Roman"/>
                    <a:ea typeface="Times New Roman"/>
                    <a:cs typeface="Arial"/>
                  </a:rPr>
                  <a:t>P(A </a:t>
                </a:r>
                <a14:m>
                  <m:oMath xmlns:m="http://schemas.openxmlformats.org/officeDocument/2006/math">
                    <m:r>
                      <a:rPr lang="id-ID" sz="2000" b="1" i="1">
                        <a:latin typeface="Cambria Math"/>
                      </a:rPr>
                      <m:t>∪</m:t>
                    </m:r>
                  </m:oMath>
                </a14:m>
                <a:r>
                  <a:rPr lang="en-US" sz="2000" b="1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sz="2000" b="1" dirty="0">
                    <a:effectLst/>
                    <a:latin typeface="Times New Roman"/>
                    <a:ea typeface="Times New Roman"/>
                    <a:cs typeface="Arial"/>
                  </a:rPr>
                  <a:t>B) </a:t>
                </a:r>
                <a:endParaRPr lang="en-US" sz="2000" b="1" dirty="0" smtClean="0">
                  <a:effectLst/>
                  <a:latin typeface="Times New Roman"/>
                  <a:ea typeface="Times New Roman"/>
                  <a:cs typeface="Arial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000" b="1" dirty="0" smtClean="0">
                    <a:effectLst/>
                    <a:latin typeface="Times New Roman"/>
                    <a:ea typeface="Times New Roman"/>
                    <a:cs typeface="Arial"/>
                  </a:rPr>
                  <a:t>	    = </a:t>
                </a:r>
                <a:r>
                  <a:rPr lang="en-US" sz="2000" b="1" dirty="0">
                    <a:effectLst/>
                    <a:latin typeface="Times New Roman"/>
                    <a:ea typeface="Times New Roman"/>
                    <a:cs typeface="Arial"/>
                  </a:rPr>
                  <a:t>P(A) </a:t>
                </a:r>
                <a:r>
                  <a:rPr lang="en-US" sz="2000" b="1" dirty="0" smtClean="0">
                    <a:effectLst/>
                    <a:latin typeface="Times New Roman"/>
                    <a:ea typeface="Times New Roman"/>
                    <a:cs typeface="Arial"/>
                  </a:rPr>
                  <a:t>+ </a:t>
                </a:r>
                <a:r>
                  <a:rPr lang="en-US" sz="2000" b="1" dirty="0">
                    <a:effectLst/>
                    <a:latin typeface="Times New Roman"/>
                    <a:ea typeface="Times New Roman"/>
                    <a:cs typeface="Arial"/>
                  </a:rPr>
                  <a:t>P(B</a:t>
                </a:r>
                <a:r>
                  <a:rPr lang="en-US" sz="2000" b="1" dirty="0" smtClean="0">
                    <a:effectLst/>
                    <a:latin typeface="Times New Roman"/>
                    <a:ea typeface="Times New Roman"/>
                    <a:cs typeface="Arial"/>
                  </a:rPr>
                  <a:t>) </a:t>
                </a:r>
                <a:r>
                  <a:rPr lang="en-US" sz="2000" b="1" dirty="0">
                    <a:latin typeface="Times New Roman"/>
                    <a:ea typeface="Times New Roman"/>
                    <a:cs typeface="Arial"/>
                  </a:rPr>
                  <a:t>- P(A∩</a:t>
                </a:r>
                <a:r>
                  <a:rPr lang="en-US" sz="2000" b="1" dirty="0" smtClean="0">
                    <a:latin typeface="Times New Roman"/>
                    <a:ea typeface="Times New Roman"/>
                    <a:cs typeface="Arial"/>
                  </a:rPr>
                  <a:t>B)</a:t>
                </a:r>
                <a:endParaRPr lang="en-US" sz="2000" b="1" dirty="0">
                  <a:effectLst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495800"/>
                <a:ext cx="4114800" cy="609600"/>
              </a:xfrm>
              <a:prstGeom prst="rect">
                <a:avLst/>
              </a:prstGeom>
              <a:blipFill rotWithShape="1">
                <a:blip r:embed="rId6"/>
                <a:stretch>
                  <a:fillRect l="-1479" t="-16832" b="-26733"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314510" cy="369332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277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Contoh</a:t>
            </a:r>
            <a:r>
              <a:rPr lang="en-US" dirty="0" smtClean="0">
                <a:solidFill>
                  <a:srgbClr val="0070C0"/>
                </a:solidFill>
              </a:rPr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79136"/>
          </a:xfrm>
        </p:spPr>
        <p:txBody>
          <a:bodyPr/>
          <a:lstStyle/>
          <a:p>
            <a:pPr marL="624078" indent="-514350">
              <a:buAutoNum type="arabicPeriod"/>
            </a:pP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dadu</a:t>
            </a:r>
            <a:r>
              <a:rPr lang="en-US" sz="2400" dirty="0" smtClean="0"/>
              <a:t> </a:t>
            </a:r>
            <a:r>
              <a:rPr lang="en-US" sz="2400" dirty="0" err="1" smtClean="0"/>
              <a:t>dilemparkan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bersama-sama</a:t>
            </a:r>
            <a:r>
              <a:rPr lang="en-US" sz="2400" dirty="0" smtClean="0"/>
              <a:t>. </a:t>
            </a:r>
            <a:r>
              <a:rPr lang="en-US" sz="2400" dirty="0" err="1" smtClean="0"/>
              <a:t>Berapakah</a:t>
            </a:r>
            <a:r>
              <a:rPr lang="en-US" sz="2400" dirty="0" smtClean="0"/>
              <a:t> </a:t>
            </a:r>
            <a:r>
              <a:rPr lang="en-US" sz="2400" dirty="0" err="1" smtClean="0"/>
              <a:t>kemungkinan</a:t>
            </a:r>
            <a:r>
              <a:rPr lang="en-US" sz="2400" dirty="0" smtClean="0"/>
              <a:t> :</a:t>
            </a:r>
          </a:p>
          <a:p>
            <a:pPr marL="624078" indent="-514350">
              <a:buAutoNum type="alphaLcPeriod"/>
            </a:pP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1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id-ID" sz="2400" dirty="0" smtClean="0"/>
              <a:t>ke-</a:t>
            </a:r>
            <a:r>
              <a:rPr lang="en-US" sz="2400" dirty="0" smtClean="0"/>
              <a:t>2 </a:t>
            </a:r>
            <a:r>
              <a:rPr lang="en-US" sz="2400" dirty="0" err="1" smtClean="0"/>
              <a:t>dadu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tampak</a:t>
            </a:r>
            <a:r>
              <a:rPr lang="en-US" sz="2400" dirty="0" smtClean="0"/>
              <a:t> di </a:t>
            </a:r>
            <a:r>
              <a:rPr lang="en-US" sz="2400" dirty="0" err="1" smtClean="0"/>
              <a:t>atas</a:t>
            </a:r>
            <a:endParaRPr lang="en-US" sz="2400" dirty="0" smtClean="0"/>
          </a:p>
          <a:p>
            <a:pPr marL="624078" indent="-514350">
              <a:buAutoNum type="alphaLcPeriod"/>
            </a:pP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</a:t>
            </a:r>
            <a:r>
              <a:rPr lang="en-US" sz="2400" dirty="0" err="1" smtClean="0"/>
              <a:t>nomor</a:t>
            </a:r>
            <a:r>
              <a:rPr lang="en-US" sz="2400" dirty="0" smtClean="0"/>
              <a:t> 1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dadu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dadu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tampak</a:t>
            </a:r>
            <a:r>
              <a:rPr lang="en-US" sz="2400" dirty="0" smtClean="0"/>
              <a:t> di </a:t>
            </a:r>
            <a:r>
              <a:rPr lang="en-US" sz="2400" dirty="0" err="1" smtClean="0"/>
              <a:t>atas</a:t>
            </a:r>
            <a:r>
              <a:rPr lang="en-US" sz="2400" dirty="0" smtClean="0"/>
              <a:t>.</a:t>
            </a:r>
          </a:p>
          <a:p>
            <a:pPr marL="109728" indent="0">
              <a:buNone/>
            </a:pPr>
            <a:endParaRPr lang="en-US" sz="1000" dirty="0" smtClean="0"/>
          </a:p>
          <a:p>
            <a:pPr marL="109728" indent="0"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Jawab</a:t>
            </a:r>
            <a:r>
              <a:rPr lang="en-US" sz="2400" dirty="0" smtClean="0">
                <a:solidFill>
                  <a:srgbClr val="FF0000"/>
                </a:solidFill>
              </a:rPr>
              <a:t> :</a:t>
            </a:r>
          </a:p>
          <a:p>
            <a:pPr marL="109728" indent="0">
              <a:buNone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sz="2000" dirty="0" err="1" smtClean="0"/>
              <a:t>Misal</a:t>
            </a:r>
            <a:r>
              <a:rPr lang="en-US" sz="2000" dirty="0" smtClean="0"/>
              <a:t> </a:t>
            </a:r>
            <a:r>
              <a:rPr lang="id-ID" sz="2000" dirty="0" smtClean="0"/>
              <a:t>: </a:t>
            </a:r>
            <a:r>
              <a:rPr lang="en-US" sz="2000" dirty="0" err="1" smtClean="0"/>
              <a:t>peristiwa</a:t>
            </a:r>
            <a:r>
              <a:rPr lang="en-US" sz="2000" dirty="0" smtClean="0"/>
              <a:t> A =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</a:t>
            </a:r>
            <a:r>
              <a:rPr lang="en-US" sz="2000" dirty="0" err="1" smtClean="0"/>
              <a:t>permukaan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1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dadu</a:t>
            </a:r>
            <a:r>
              <a:rPr lang="en-US" sz="2000" dirty="0" smtClean="0"/>
              <a:t> I</a:t>
            </a:r>
            <a:r>
              <a:rPr lang="id-ID" sz="2000" dirty="0" smtClean="0"/>
              <a:t>,</a:t>
            </a:r>
            <a:r>
              <a:rPr lang="en-US" sz="2000" dirty="0" smtClean="0"/>
              <a:t> </a:t>
            </a:r>
            <a:r>
              <a:rPr lang="id-ID" sz="2000" dirty="0" smtClean="0"/>
              <a:t> </a:t>
            </a:r>
            <a:r>
              <a:rPr lang="en-US" sz="2000" dirty="0" smtClean="0"/>
              <a:t>P(A</a:t>
            </a:r>
            <a:r>
              <a:rPr lang="en-US" sz="2000" dirty="0"/>
              <a:t>) </a:t>
            </a:r>
            <a:r>
              <a:rPr lang="en-US" sz="2000" dirty="0" smtClean="0"/>
              <a:t>= 1/6</a:t>
            </a:r>
          </a:p>
          <a:p>
            <a:pPr marL="109728" indent="0">
              <a:buNone/>
            </a:pPr>
            <a:r>
              <a:rPr lang="id-ID" sz="2000" dirty="0" smtClean="0"/>
              <a:t>             </a:t>
            </a:r>
            <a:r>
              <a:rPr lang="en-US" sz="2000" dirty="0" err="1" smtClean="0"/>
              <a:t>peristiwa</a:t>
            </a:r>
            <a:r>
              <a:rPr lang="en-US" sz="2000" dirty="0" smtClean="0"/>
              <a:t> B = </a:t>
            </a:r>
            <a:r>
              <a:rPr lang="en-US" sz="2000" dirty="0" err="1"/>
              <a:t>muncul</a:t>
            </a:r>
            <a:r>
              <a:rPr lang="en-US" sz="2000" dirty="0"/>
              <a:t> </a:t>
            </a:r>
            <a:r>
              <a:rPr lang="en-US" sz="2000" dirty="0" err="1"/>
              <a:t>permukaan</a:t>
            </a:r>
            <a:r>
              <a:rPr lang="en-US" sz="2000" dirty="0"/>
              <a:t> </a:t>
            </a:r>
            <a:r>
              <a:rPr lang="en-US" sz="2000" dirty="0" err="1"/>
              <a:t>nomor</a:t>
            </a:r>
            <a:r>
              <a:rPr lang="en-US" sz="2000" dirty="0"/>
              <a:t> 1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dadu</a:t>
            </a:r>
            <a:r>
              <a:rPr lang="en-US" sz="2000" dirty="0"/>
              <a:t> </a:t>
            </a:r>
            <a:r>
              <a:rPr lang="en-US" sz="2000" dirty="0" smtClean="0"/>
              <a:t>II</a:t>
            </a:r>
            <a:r>
              <a:rPr lang="id-ID" sz="2000" dirty="0" smtClean="0"/>
              <a:t>, </a:t>
            </a:r>
            <a:r>
              <a:rPr lang="en-US" sz="2000" dirty="0"/>
              <a:t>P(B) </a:t>
            </a:r>
            <a:r>
              <a:rPr lang="en-US" sz="2000" dirty="0" smtClean="0"/>
              <a:t>= 1/6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000" dirty="0" smtClean="0"/>
              <a:t>a.  P (A </a:t>
            </a:r>
            <a:r>
              <a:rPr lang="en-US" sz="2000" dirty="0" err="1" smtClean="0"/>
              <a:t>dan</a:t>
            </a:r>
            <a:r>
              <a:rPr lang="en-US" sz="2000" dirty="0" smtClean="0"/>
              <a:t> B) = P (A) x P (B) = 1/6 x 1/6 = 1/36</a:t>
            </a:r>
          </a:p>
          <a:p>
            <a:pPr marL="109728" indent="0">
              <a:buNone/>
            </a:pPr>
            <a:r>
              <a:rPr lang="en-US" sz="2000" dirty="0" smtClean="0"/>
              <a:t>b.  P (A </a:t>
            </a:r>
            <a:r>
              <a:rPr lang="en-US" sz="2000" dirty="0" err="1" smtClean="0"/>
              <a:t>atau</a:t>
            </a:r>
            <a:r>
              <a:rPr lang="en-US" sz="2000" dirty="0" smtClean="0"/>
              <a:t> B) = P(A) + P(B) – P(A </a:t>
            </a:r>
            <a:r>
              <a:rPr lang="en-US" sz="2000" dirty="0" err="1" smtClean="0"/>
              <a:t>dan</a:t>
            </a:r>
            <a:r>
              <a:rPr lang="en-US" sz="2000" dirty="0" smtClean="0"/>
              <a:t> B) = 1/6 + 1/6 – 1/36 = 11/36 </a:t>
            </a:r>
            <a:r>
              <a:rPr lang="en-US" sz="2000" dirty="0"/>
              <a:t>	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62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id-ID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Faktorial</a:t>
            </a:r>
            <a:endParaRPr lang="id-ID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304800" y="1274064"/>
            <a:ext cx="8458200" cy="5355336"/>
          </a:xfrm>
        </p:spPr>
        <p:txBody>
          <a:bodyPr>
            <a:normAutofit fontScale="96429"/>
          </a:bodyPr>
          <a:lstStyle/>
          <a:p>
            <a:pPr algn="just"/>
            <a:r>
              <a:rPr lang="id-ID" sz="2400" b="1" dirty="0"/>
              <a:t>Faktorial</a:t>
            </a:r>
            <a:r>
              <a:rPr lang="id-ID" sz="2400" dirty="0"/>
              <a:t> bilangan asli </a:t>
            </a:r>
            <a:r>
              <a:rPr lang="id-ID" sz="2400" i="1" dirty="0"/>
              <a:t>n</a:t>
            </a:r>
            <a:r>
              <a:rPr lang="id-ID" sz="2400" dirty="0"/>
              <a:t> adalah perkalian semua bilangan asli yang kurang atau sama dengan </a:t>
            </a:r>
            <a:r>
              <a:rPr lang="id-ID" sz="2400" i="1" dirty="0" smtClean="0"/>
              <a:t>n</a:t>
            </a:r>
            <a:r>
              <a:rPr lang="en-US" sz="2400" i="1" dirty="0" smtClean="0"/>
              <a:t>.</a:t>
            </a:r>
            <a:r>
              <a:rPr lang="id-ID" sz="2400" i="1" dirty="0" smtClean="0"/>
              <a:t> </a:t>
            </a:r>
            <a:endParaRPr lang="en-US" sz="2400" i="1" dirty="0" smtClean="0"/>
          </a:p>
          <a:p>
            <a:pPr algn="just"/>
            <a:r>
              <a:rPr lang="id-ID" sz="2400" dirty="0" smtClean="0"/>
              <a:t>Faktorial </a:t>
            </a:r>
            <a:r>
              <a:rPr lang="id-ID" sz="2400" dirty="0"/>
              <a:t>dilambangkan dengan tanda </a:t>
            </a:r>
            <a:r>
              <a:rPr lang="id-ID" sz="2400" b="1" dirty="0"/>
              <a:t>!</a:t>
            </a:r>
            <a:r>
              <a:rPr lang="id-ID" sz="2400" dirty="0"/>
              <a:t>. </a:t>
            </a:r>
            <a:endParaRPr lang="en-US" sz="2400" dirty="0" smtClean="0"/>
          </a:p>
          <a:p>
            <a:pPr algn="just"/>
            <a:r>
              <a:rPr lang="id-ID" sz="2400" dirty="0" smtClean="0"/>
              <a:t>Jadi </a:t>
            </a:r>
            <a:r>
              <a:rPr lang="id-ID" sz="2400" dirty="0"/>
              <a:t>jika </a:t>
            </a:r>
            <a:r>
              <a:rPr lang="id-ID" sz="2400" i="1" dirty="0"/>
              <a:t>n</a:t>
            </a:r>
            <a:r>
              <a:rPr lang="id-ID" sz="2400" dirty="0"/>
              <a:t>!, maka dibaca "</a:t>
            </a:r>
            <a:r>
              <a:rPr lang="id-ID" sz="2400" i="1" dirty="0"/>
              <a:t> n </a:t>
            </a:r>
            <a:r>
              <a:rPr lang="id-ID" sz="2400" dirty="0"/>
              <a:t>faktorial". </a:t>
            </a:r>
            <a:endParaRPr lang="en-US" sz="2400" dirty="0" smtClean="0"/>
          </a:p>
          <a:p>
            <a:pPr algn="just"/>
            <a:r>
              <a:rPr lang="id-ID" sz="2400" b="1" i="1" dirty="0">
                <a:solidFill>
                  <a:srgbClr val="0070C0"/>
                </a:solidFill>
              </a:rPr>
              <a:t>n</a:t>
            </a:r>
            <a:r>
              <a:rPr lang="pt-BR" sz="2400" b="1" dirty="0" smtClean="0">
                <a:solidFill>
                  <a:srgbClr val="0070C0"/>
                </a:solidFill>
              </a:rPr>
              <a:t>! = 1×2</a:t>
            </a:r>
            <a:r>
              <a:rPr lang="pt-BR" sz="2400" b="1" dirty="0">
                <a:solidFill>
                  <a:srgbClr val="0070C0"/>
                </a:solidFill>
              </a:rPr>
              <a:t>×⋯×(</a:t>
            </a:r>
            <a:r>
              <a:rPr lang="id-ID" sz="2400" b="1" i="1" dirty="0">
                <a:solidFill>
                  <a:srgbClr val="0070C0"/>
                </a:solidFill>
              </a:rPr>
              <a:t>n </a:t>
            </a:r>
            <a:r>
              <a:rPr lang="pt-BR" sz="2400" b="1" dirty="0">
                <a:solidFill>
                  <a:srgbClr val="0070C0"/>
                </a:solidFill>
              </a:rPr>
              <a:t>−2)×(</a:t>
            </a:r>
            <a:r>
              <a:rPr lang="id-ID" sz="2400" b="1" i="1" dirty="0">
                <a:solidFill>
                  <a:srgbClr val="0070C0"/>
                </a:solidFill>
              </a:rPr>
              <a:t>n </a:t>
            </a:r>
            <a:r>
              <a:rPr lang="pt-BR" sz="2400" b="1" dirty="0">
                <a:solidFill>
                  <a:srgbClr val="0070C0"/>
                </a:solidFill>
              </a:rPr>
              <a:t>−1)×</a:t>
            </a:r>
            <a:r>
              <a:rPr lang="id-ID" sz="2400" b="1" i="1" dirty="0">
                <a:solidFill>
                  <a:srgbClr val="0070C0"/>
                </a:solidFill>
              </a:rPr>
              <a:t> n</a:t>
            </a:r>
            <a:endParaRPr lang="id-ID" sz="2400" b="1" dirty="0">
              <a:solidFill>
                <a:srgbClr val="0070C0"/>
              </a:solidFill>
            </a:endParaRPr>
          </a:p>
          <a:p>
            <a:pPr marL="109728" indent="0" algn="just">
              <a:buNone/>
            </a:pPr>
            <a:endParaRPr lang="en-US" sz="2400" dirty="0" smtClean="0"/>
          </a:p>
          <a:p>
            <a:pPr marL="109728" indent="0" algn="just">
              <a:buNone/>
            </a:pPr>
            <a:r>
              <a:rPr lang="en-US" sz="2400" b="1" i="1" dirty="0" err="1" smtClean="0"/>
              <a:t>Atau</a:t>
            </a:r>
            <a:r>
              <a:rPr lang="en-US" sz="2400" b="1" i="1" dirty="0" smtClean="0"/>
              <a:t> :</a:t>
            </a:r>
          </a:p>
          <a:p>
            <a:pPr algn="just"/>
            <a:r>
              <a:rPr lang="id-ID" sz="2400" b="1" dirty="0" smtClean="0"/>
              <a:t>Faktorial </a:t>
            </a:r>
            <a:r>
              <a:rPr lang="id-ID" sz="2400" dirty="0" smtClean="0"/>
              <a:t>adalah perkalian suatu bilangan bulat positif dengan semua bilangan bulat positif lain yang kurang dari bilangan bulat tersebut. Lambang faktorial berupa tanda seru (!). </a:t>
            </a:r>
            <a:endParaRPr lang="en-US" sz="2400" dirty="0" smtClean="0"/>
          </a:p>
          <a:p>
            <a:pPr algn="just"/>
            <a:r>
              <a:rPr lang="en-US" sz="2400" dirty="0" smtClean="0"/>
              <a:t>C</a:t>
            </a:r>
            <a:r>
              <a:rPr lang="id-ID" sz="2400" dirty="0" smtClean="0"/>
              <a:t>ontoh </a:t>
            </a:r>
            <a:r>
              <a:rPr lang="id-ID" sz="2400" dirty="0"/>
              <a:t>faktorial dari 7 </a:t>
            </a:r>
            <a:r>
              <a:rPr lang="id-ID" sz="2400" dirty="0" smtClean="0"/>
              <a:t>adalah  7</a:t>
            </a:r>
            <a:r>
              <a:rPr lang="id-ID" sz="2400" dirty="0"/>
              <a:t>! = </a:t>
            </a:r>
            <a:r>
              <a:rPr lang="id-ID" sz="2400" dirty="0" smtClean="0"/>
              <a:t>1 x 2 x 3 x 4 x 5 x 6 x 7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marL="109728" indent="0" algn="just">
              <a:buNone/>
            </a:pPr>
            <a:r>
              <a:rPr lang="id-ID" sz="2400" dirty="0"/>
              <a:t>	</a:t>
            </a:r>
            <a:r>
              <a:rPr lang="id-ID" sz="2400" dirty="0" smtClean="0"/>
              <a:t>			               </a:t>
            </a:r>
            <a:r>
              <a:rPr lang="en-US" sz="2400" dirty="0" smtClean="0"/>
              <a:t>= 5040</a:t>
            </a:r>
            <a:endParaRPr lang="id-ID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888736"/>
          </a:xfrm>
        </p:spPr>
        <p:txBody>
          <a:bodyPr/>
          <a:lstStyle/>
          <a:p>
            <a:r>
              <a:rPr lang="id-ID" dirty="0"/>
              <a:t>Berikut ini adalah faktorial 1 sampai dengan faktorial 10.	</a:t>
            </a:r>
            <a:endParaRPr lang="id-ID" dirty="0" smtClean="0"/>
          </a:p>
          <a:p>
            <a:pPr marL="109728" indent="0">
              <a:buNone/>
            </a:pP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1" y="1752600"/>
            <a:ext cx="6062662" cy="251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495800"/>
            <a:ext cx="7924800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465955" algn="l"/>
              </a:tabLst>
            </a:pPr>
            <a:r>
              <a:rPr lang="id-ID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Catatan</a:t>
            </a:r>
            <a:r>
              <a:rPr lang="id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hasil dari faktorial 0 adalah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d-ID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(0!=1)</a:t>
            </a:r>
            <a:r>
              <a:rPr lang="id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465955" algn="l"/>
              </a:tabLst>
            </a:pPr>
            <a:r>
              <a:rPr lang="id-ID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Faktorial biasa digunakan untuk menghitung banyaknya susunan yang dapat dibentuk dari sekumpulan benda tanpa memperhatikan urutannya</a:t>
            </a:r>
            <a:r>
              <a:rPr lang="id-ID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alphaModFix amt="41000"/>
            </a:blip>
            <a:srcRect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Materi</a:t>
            </a:r>
            <a:r>
              <a:rPr lang="en-US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 yang </a:t>
            </a:r>
            <a:r>
              <a:rPr lang="en-US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akan</a:t>
            </a:r>
            <a:r>
              <a:rPr lang="en-US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kita</a:t>
            </a:r>
            <a:r>
              <a:rPr lang="en-US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bahas</a:t>
            </a:r>
            <a:r>
              <a:rPr lang="en-US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 :</a:t>
            </a:r>
            <a:endParaRPr lang="id-ID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>
          <a:xfrm>
            <a:off x="761999" y="2362200"/>
            <a:ext cx="7726153" cy="4172712"/>
          </a:xfrm>
        </p:spPr>
        <p:txBody>
          <a:bodyPr>
            <a:normAutofit fontScale="96429"/>
          </a:bodyPr>
          <a:lstStyle/>
          <a:p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Probabilitas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Random Event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Random Process</a:t>
            </a:r>
            <a:endParaRPr lang="id-ID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Probabilitas</a:t>
            </a:r>
            <a:endParaRPr lang="id-ID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diagram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Probabilitas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endParaRPr lang="id-ID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d-ID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aktorial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ermutasi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id-ID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Kombinasi</a:t>
            </a:r>
            <a:endParaRPr lang="id-ID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Penyajian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Probabilitas</a:t>
            </a:r>
            <a:endParaRPr lang="id-ID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Harapan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Varians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Deviasi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Probabilitas</a:t>
            </a:r>
            <a:endParaRPr lang="id-ID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Soal-Jawab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endParaRPr lang="id-ID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d-ID" sz="2500" dirty="0"/>
          </a:p>
          <a:p>
            <a:endParaRPr lang="id-ID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10600" cy="5867400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id-ID" b="1" dirty="0"/>
              <a:t>Contoh Soal :</a:t>
            </a:r>
            <a:r>
              <a:rPr lang="id-ID" i="1" dirty="0"/>
              <a:t> </a:t>
            </a:r>
            <a:endParaRPr lang="id-ID" i="1" dirty="0" smtClean="0"/>
          </a:p>
          <a:p>
            <a:pPr marL="109728" indent="0">
              <a:buNone/>
            </a:pPr>
            <a:r>
              <a:rPr lang="id-ID" dirty="0"/>
              <a:t/>
            </a:r>
            <a:br>
              <a:rPr lang="id-ID" dirty="0"/>
            </a:br>
            <a:r>
              <a:rPr lang="id-ID" i="1" dirty="0"/>
              <a:t>Empat buah lukisan A, B, C dan D akan dipajang berurutan pada sebuah dinding pameran. Berapakah jumlah susunan yang dapat dibentuk dari keempat lukisan tersebut</a:t>
            </a:r>
            <a:r>
              <a:rPr lang="id-ID" i="1" dirty="0" smtClean="0"/>
              <a:t>?</a:t>
            </a:r>
          </a:p>
          <a:p>
            <a:pPr marL="109728" indent="0">
              <a:buNone/>
            </a:pPr>
            <a:endParaRPr lang="id-ID" dirty="0"/>
          </a:p>
          <a:p>
            <a:pPr marL="109728" indent="0">
              <a:buNone/>
            </a:pPr>
            <a:r>
              <a:rPr lang="id-ID" dirty="0"/>
              <a:t>Jawab:	</a:t>
            </a:r>
            <a:endParaRPr lang="id-ID" dirty="0" smtClean="0"/>
          </a:p>
          <a:p>
            <a:pPr marL="109728" indent="0">
              <a:buNone/>
            </a:pPr>
            <a:r>
              <a:rPr lang="id-ID" dirty="0" smtClean="0"/>
              <a:t>Karena </a:t>
            </a:r>
            <a:r>
              <a:rPr lang="id-ID" dirty="0"/>
              <a:t>jumlah lukisan yang akan dibentuk susunannya adalah 4 maka jumlah susunan yang bisa dibentuk adalah 4</a:t>
            </a:r>
            <a:r>
              <a:rPr lang="id-ID" dirty="0" smtClean="0"/>
              <a:t>!.</a:t>
            </a:r>
            <a:r>
              <a:rPr lang="id-ID" b="1" i="1" dirty="0"/>
              <a:t> </a:t>
            </a:r>
            <a:endParaRPr lang="id-ID" b="1" i="1" dirty="0" smtClean="0"/>
          </a:p>
          <a:p>
            <a:pPr marL="109728" indent="0" algn="ctr">
              <a:buNone/>
            </a:pPr>
            <a:r>
              <a:rPr lang="id-ID" b="1" i="1" dirty="0" smtClean="0"/>
              <a:t>4</a:t>
            </a:r>
            <a:r>
              <a:rPr lang="id-ID" b="1" i="1" dirty="0"/>
              <a:t>!​=1×2×3×4=24</a:t>
            </a:r>
            <a:endParaRPr lang="id-ID" dirty="0"/>
          </a:p>
          <a:p>
            <a:pPr marL="109728" indent="0" algn="ctr">
              <a:buNone/>
            </a:pPr>
            <a:r>
              <a:rPr lang="id-ID" dirty="0"/>
              <a:t>	</a:t>
            </a:r>
            <a:r>
              <a:rPr lang="id-ID" b="1" i="1" dirty="0" smtClean="0"/>
              <a:t>​</a:t>
            </a:r>
            <a:endParaRPr lang="id-ID" dirty="0"/>
          </a:p>
          <a:p>
            <a:pPr marL="109728" indent="0">
              <a:buNone/>
            </a:pPr>
            <a:r>
              <a:rPr lang="id-ID" dirty="0"/>
              <a:t>Jadi jumlah susunan yang dapat dibentuk adalah 24 susunan. Ke-24 susunan tersebut adalah ABCD, ABDC, ACBD, ACDB, ADBC, ADCB, BACD, BADC, BCAD, BCDA, BDAC, BDCA, CABD, CADB, CBAD, CBDA, CDAB, CDBA, DABC, DACB, DBAC, DBCA, DCAB, DCBA.</a:t>
            </a:r>
          </a:p>
          <a:p>
            <a:pPr marL="109728" indent="0">
              <a:buNone/>
            </a:pPr>
            <a:endParaRPr lang="id-ID" dirty="0" smtClean="0"/>
          </a:p>
          <a:p>
            <a:pPr marL="109728" indent="0">
              <a:buNone/>
            </a:pPr>
            <a:endParaRPr lang="id-ID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763000" cy="5486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id-ID" sz="2400" b="1" u="sng" dirty="0" smtClean="0">
                    <a:hlinkClick r:id="rId2"/>
                  </a:rPr>
                  <a:t>Permutasi</a:t>
                </a:r>
                <a:r>
                  <a:rPr lang="id-ID" sz="2400" dirty="0" smtClean="0"/>
                  <a:t> </a:t>
                </a:r>
                <a:r>
                  <a:rPr lang="id-ID" sz="2400" dirty="0"/>
                  <a:t>adalah </a:t>
                </a:r>
                <a:r>
                  <a:rPr lang="id-ID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susunan yang dapat dibentuk dari suatu kumpulan objek yang diambil sebagian atau seluruhnya dengan memperhatikan </a:t>
                </a:r>
                <a:r>
                  <a:rPr lang="id-ID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urutannya</a:t>
                </a: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 </a:t>
                </a:r>
                <a:r>
                  <a:rPr lang="en-US" sz="2400" i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atau</a:t>
                </a:r>
                <a:r>
                  <a:rPr lang="id-ID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id-ID" sz="2400" b="1" u="sng" dirty="0">
                    <a:hlinkClick r:id="rId2"/>
                  </a:rPr>
                  <a:t>Permutasi </a:t>
                </a:r>
                <a:r>
                  <a:rPr lang="en-US" sz="2400" dirty="0" err="1" smtClean="0"/>
                  <a:t>peny</a:t>
                </a:r>
                <a:r>
                  <a:rPr lang="id-ID" sz="2400" dirty="0" smtClean="0"/>
                  <a:t>usunan </a:t>
                </a:r>
                <a:r>
                  <a:rPr lang="en-US" sz="2400" dirty="0" err="1" smtClean="0"/>
                  <a:t>objek-objek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sejumlah</a:t>
                </a:r>
                <a:r>
                  <a:rPr lang="en-US" sz="2400" dirty="0" smtClean="0"/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 smtClean="0"/>
                  <a:t> yang </a:t>
                </a:r>
                <a:r>
                  <a:rPr lang="en-US" sz="2400" dirty="0" err="1" smtClean="0"/>
                  <a:t>tiap</a:t>
                </a:r>
                <a:r>
                  <a:rPr lang="en-US" sz="2400" dirty="0" smtClean="0"/>
                  <a:t>-</a:t>
                </a:r>
                <a:r>
                  <a:rPr lang="id-ID" sz="2400" dirty="0" smtClean="0"/>
                  <a:t>t</a:t>
                </a:r>
                <a:r>
                  <a:rPr lang="en-US" sz="2400" dirty="0" smtClean="0"/>
                  <a:t>i</a:t>
                </a:r>
                <a:r>
                  <a:rPr lang="id-ID" sz="2400" dirty="0" smtClean="0"/>
                  <a:t>a</a:t>
                </a:r>
                <a:r>
                  <a:rPr lang="en-US" sz="2400" dirty="0" smtClean="0"/>
                  <a:t>p k</a:t>
                </a:r>
                <a:r>
                  <a:rPr lang="id-ID" sz="2400" dirty="0" smtClean="0"/>
                  <a:t>ali</a:t>
                </a:r>
                <a:r>
                  <a:rPr lang="en-US" sz="2400" dirty="0" smtClean="0"/>
                  <a:t> d</a:t>
                </a:r>
                <a:r>
                  <a:rPr lang="id-ID" sz="2400" dirty="0" smtClean="0"/>
                  <a:t>ia</a:t>
                </a:r>
                <a:r>
                  <a:rPr lang="en-US" sz="2400" dirty="0" err="1" smtClean="0"/>
                  <a:t>mbi</a:t>
                </a:r>
                <a:r>
                  <a:rPr lang="id-ID" sz="2400" dirty="0" smtClean="0"/>
                  <a:t>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sej</a:t>
                </a:r>
                <a:r>
                  <a:rPr lang="id-ID" sz="2400" dirty="0" smtClean="0"/>
                  <a:t>u</a:t>
                </a:r>
                <a:r>
                  <a:rPr lang="en-US" sz="2400" dirty="0" err="1" smtClean="0"/>
                  <a:t>mla</a:t>
                </a:r>
                <a:r>
                  <a:rPr lang="id-ID" sz="2400" dirty="0" smtClean="0"/>
                  <a:t>h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sz="2400" dirty="0" smtClean="0"/>
                  <a:t> </a:t>
                </a:r>
                <a:r>
                  <a:rPr lang="id-ID" sz="2400" dirty="0" smtClean="0"/>
                  <a:t>objek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dengan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memperhatikan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tata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susunannya</a:t>
                </a:r>
                <a:r>
                  <a:rPr lang="en-US" sz="24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id-ID" sz="2200" dirty="0" smtClean="0"/>
                  <a:t>Rumus permutasi</a:t>
                </a:r>
                <a:r>
                  <a:rPr lang="en-US" sz="2200" dirty="0" smtClean="0"/>
                  <a:t> :</a:t>
                </a:r>
                <a:endParaRPr lang="en-US" dirty="0" smtClean="0"/>
              </a:p>
              <a:p>
                <a:pPr marL="109728" indent="0">
                  <a:spcBef>
                    <a:spcPts val="0"/>
                  </a:spcBef>
                  <a:buNone/>
                </a:pPr>
                <a:endParaRPr lang="en-US" sz="2200" dirty="0" smtClean="0"/>
              </a:p>
              <a:p>
                <a:pPr marL="109728" indent="0">
                  <a:spcBef>
                    <a:spcPts val="0"/>
                  </a:spcBef>
                  <a:buNone/>
                </a:pPr>
                <a:endParaRPr lang="en-US" sz="2500" dirty="0" smtClean="0"/>
              </a:p>
              <a:p>
                <a:pPr marL="109728" indent="0">
                  <a:spcBef>
                    <a:spcPts val="0"/>
                  </a:spcBef>
                  <a:buNone/>
                </a:pPr>
                <a:r>
                  <a:rPr lang="en-US" sz="2400" dirty="0" err="1" smtClean="0"/>
                  <a:t>Jika</a:t>
                </a:r>
                <a:r>
                  <a:rPr lang="en-US" sz="2400" dirty="0" smtClean="0"/>
                  <a:t> 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diambil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memperhatikan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susunan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banyak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susunan</a:t>
                </a:r>
                <a:r>
                  <a:rPr lang="en-US" sz="2400" dirty="0"/>
                  <a:t> yang </a:t>
                </a:r>
                <a:r>
                  <a:rPr lang="en-US" sz="2400" dirty="0" err="1"/>
                  <a:t>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dibentuk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n </a:t>
                </a:r>
                <a:r>
                  <a:rPr lang="en-US" sz="2400" dirty="0" err="1"/>
                  <a:t>permutasi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k</a:t>
                </a:r>
                <a:r>
                  <a:rPr lang="en-US" sz="2200" dirty="0" smtClean="0"/>
                  <a:t>.</a:t>
                </a:r>
              </a:p>
              <a:p>
                <a:pPr marL="109728" indent="0">
                  <a:spcBef>
                    <a:spcPts val="1200"/>
                  </a:spcBef>
                  <a:buNone/>
                </a:pPr>
                <a:r>
                  <a:rPr lang="id-ID" sz="2200" dirty="0"/>
                  <a:t>Rumus </a:t>
                </a:r>
                <a:r>
                  <a:rPr lang="en-US" sz="2200" dirty="0" smtClean="0"/>
                  <a:t>lain </a:t>
                </a:r>
                <a:r>
                  <a:rPr lang="id-ID" sz="2200" dirty="0" smtClean="0"/>
                  <a:t>permutasi</a:t>
                </a:r>
                <a:r>
                  <a:rPr lang="en-US" sz="2200" dirty="0" smtClean="0"/>
                  <a:t> :                                             </a:t>
                </a:r>
                <a:r>
                  <a:rPr lang="en-US" sz="2200" dirty="0" err="1" smtClean="0"/>
                  <a:t>Notasi</a:t>
                </a:r>
                <a:r>
                  <a:rPr lang="en-US" sz="2200" dirty="0" smtClean="0"/>
                  <a:t>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!</a:t>
                </a:r>
                <a:r>
                  <a:rPr lang="en-US" sz="2200" dirty="0" smtClean="0"/>
                  <a:t> </a:t>
                </a:r>
                <a:r>
                  <a:rPr lang="en-US" sz="2200" dirty="0" err="1"/>
                  <a:t>a</a:t>
                </a:r>
                <a:r>
                  <a:rPr lang="en-US" sz="2200" dirty="0" err="1" smtClean="0"/>
                  <a:t>dalah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faktorial</a:t>
                </a: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spcBef>
                    <a:spcPts val="1200"/>
                  </a:spcBef>
                  <a:buNone/>
                </a:pP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id-ID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Poin </a:t>
                </a:r>
                <a:r>
                  <a:rPr lang="id-ID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penting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dalam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d-ID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permutasi adalah </a:t>
                </a:r>
                <a:r>
                  <a:rPr lang="id-ID" sz="2400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memperhatikan urutan</a:t>
                </a:r>
                <a:r>
                  <a:rPr lang="id-ID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Susunan XY dan YX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id-ID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pada permutasi dihitung dua,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karena</a:t>
                </a: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d-ID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YX</a:t>
                </a:r>
                <a:endParaRPr lang="id-ID" sz="24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763000" cy="5486400"/>
              </a:xfrm>
              <a:blipFill rotWithShape="1">
                <a:blip r:embed="rId3"/>
                <a:stretch>
                  <a:fillRect t="-122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4"/>
          <a:srcRect l="9677" r="8602" b="21795"/>
          <a:stretch/>
        </p:blipFill>
        <p:spPr>
          <a:xfrm>
            <a:off x="3429000" y="3048000"/>
            <a:ext cx="1930400" cy="77470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22960"/>
          </a:xfrm>
        </p:spPr>
        <p:txBody>
          <a:bodyPr>
            <a:normAutofit/>
          </a:bodyPr>
          <a:lstStyle/>
          <a:p>
            <a:r>
              <a:rPr lang="id-ID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Permutasi </a:t>
            </a:r>
            <a:endParaRPr lang="id-ID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10" name="Content Placeholder 4"/>
          <p:cNvPicPr/>
          <p:nvPr/>
        </p:nvPicPr>
        <p:blipFill rotWithShape="1">
          <a:blip r:embed="rId5"/>
          <a:srcRect l="37779" t="49296" r="37463" b="22535"/>
          <a:stretch/>
        </p:blipFill>
        <p:spPr bwMode="auto">
          <a:xfrm>
            <a:off x="3810000" y="4844415"/>
            <a:ext cx="1469390" cy="794385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80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238"/>
          </a:xfrm>
        </p:spPr>
        <p:txBody>
          <a:bodyPr>
            <a:normAutofit/>
          </a:bodyPr>
          <a:lstStyle/>
          <a:p>
            <a:r>
              <a:rPr lang="en-US" b="1" i="1" dirty="0" err="1"/>
              <a:t>Contoh</a:t>
            </a:r>
            <a:r>
              <a:rPr lang="en-US" b="1" i="1" dirty="0"/>
              <a:t> </a:t>
            </a:r>
            <a:r>
              <a:rPr lang="en-US" b="1" i="1" dirty="0" err="1"/>
              <a:t>soal</a:t>
            </a:r>
            <a:r>
              <a:rPr lang="en-US" b="1" i="1" dirty="0"/>
              <a:t>:		</a:t>
            </a:r>
            <a:endParaRPr lang="id-ID" b="1" dirty="0"/>
          </a:p>
          <a:p>
            <a:pPr marL="109728" indent="0">
              <a:buNone/>
            </a:pPr>
            <a:r>
              <a:rPr lang="id-ID" sz="2000" i="1" dirty="0"/>
              <a:t>Berapakah banyaknya susunan 2 huruf yang dapat dibentuk dari huruf A, B dan C? </a:t>
            </a:r>
            <a:r>
              <a:rPr lang="id-ID" sz="2000" dirty="0"/>
              <a:t/>
            </a:r>
            <a:br>
              <a:rPr lang="id-ID" sz="2000" dirty="0"/>
            </a:br>
            <a:r>
              <a:rPr lang="id-ID" sz="2000" dirty="0"/>
              <a:t/>
            </a:r>
            <a:br>
              <a:rPr lang="id-ID" sz="2000" dirty="0"/>
            </a:br>
            <a:r>
              <a:rPr lang="id-ID" sz="2000" dirty="0"/>
              <a:t>Jawab:</a:t>
            </a:r>
          </a:p>
          <a:p>
            <a:pPr marL="109728" indent="0">
              <a:buNone/>
            </a:pPr>
            <a:r>
              <a:rPr lang="id-ID" sz="2000" dirty="0"/>
              <a:t>Diketahui susunan yang akan dibentuk adalah k=2 objek yang disusun dari n=3 objek, sehingga banyaknya susunan yang terbentuk </a:t>
            </a:r>
            <a:r>
              <a:rPr lang="id-ID" sz="2000" dirty="0" smtClean="0"/>
              <a:t>adalah</a:t>
            </a:r>
          </a:p>
          <a:p>
            <a:pPr marL="109728" indent="0">
              <a:buNone/>
            </a:pPr>
            <a:endParaRPr lang="id-ID" sz="2000" dirty="0"/>
          </a:p>
          <a:p>
            <a:pPr marL="109728" indent="0">
              <a:buNone/>
            </a:pPr>
            <a:endParaRPr lang="id-ID" sz="2000" dirty="0" smtClean="0"/>
          </a:p>
          <a:p>
            <a:pPr marL="109728" indent="0">
              <a:buNone/>
            </a:pPr>
            <a:endParaRPr lang="id-ID" sz="2000" dirty="0"/>
          </a:p>
          <a:p>
            <a:pPr marL="109728" indent="0">
              <a:buNone/>
            </a:pPr>
            <a:endParaRPr lang="id-ID" sz="2000" dirty="0" smtClean="0"/>
          </a:p>
          <a:p>
            <a:pPr marL="109728" indent="0">
              <a:buNone/>
            </a:pPr>
            <a:endParaRPr lang="id-ID" sz="2000" dirty="0"/>
          </a:p>
          <a:p>
            <a:pPr marL="109728" indent="0">
              <a:buNone/>
            </a:pPr>
            <a:endParaRPr lang="id-ID" sz="2000" dirty="0" smtClean="0"/>
          </a:p>
          <a:p>
            <a:pPr marL="109728" indent="0">
              <a:buNone/>
            </a:pPr>
            <a:endParaRPr lang="id-ID" sz="2000" dirty="0" smtClean="0"/>
          </a:p>
          <a:p>
            <a:pPr marL="109728" indent="0">
              <a:buNone/>
            </a:pPr>
            <a:endParaRPr lang="id-ID" sz="2000" dirty="0"/>
          </a:p>
          <a:p>
            <a:pPr marL="109728" indent="0">
              <a:buNone/>
            </a:pPr>
            <a:endParaRPr lang="id-ID" sz="2000" dirty="0" smtClean="0"/>
          </a:p>
          <a:p>
            <a:pPr marL="109728" indent="0">
              <a:buNone/>
            </a:pPr>
            <a:r>
              <a:rPr lang="id-ID" sz="2000" dirty="0" smtClean="0"/>
              <a:t>Susunan </a:t>
            </a:r>
            <a:r>
              <a:rPr lang="id-ID" sz="2000" dirty="0"/>
              <a:t>yang terbentuk tersebut adalah AB, AC, BA, BC, CA dan CB</a:t>
            </a:r>
          </a:p>
          <a:p>
            <a:pPr marL="109728" indent="0">
              <a:buNone/>
            </a:pPr>
            <a:endParaRPr lang="id-ID" sz="2000" dirty="0" smtClean="0"/>
          </a:p>
          <a:p>
            <a:pPr marL="109728" indent="0">
              <a:buNone/>
            </a:pPr>
            <a:endParaRPr lang="id-ID" sz="20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14600" y="2971800"/>
            <a:ext cx="3200399" cy="28956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18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8610600" cy="5126038"/>
              </a:xfrm>
            </p:spPr>
            <p:txBody>
              <a:bodyPr>
                <a:normAutofit/>
              </a:bodyPr>
              <a:lstStyle/>
              <a:p>
                <a:r>
                  <a:rPr lang="id-ID" sz="2200" b="1" u="sng" dirty="0">
                    <a:hlinkClick r:id="rId2"/>
                  </a:rPr>
                  <a:t>Kombinasi</a:t>
                </a:r>
                <a:r>
                  <a:rPr lang="id-ID" sz="2200" dirty="0"/>
                  <a:t> adalah kumpulan sebagian atau seluruh objek tanpa memperhatikan urutannya. </a:t>
                </a:r>
                <a:r>
                  <a:rPr lang="en-US" sz="2200" dirty="0" smtClean="0"/>
                  <a:t>    </a:t>
                </a:r>
                <a:r>
                  <a:rPr lang="en-US" sz="2000" i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atau</a:t>
                </a: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r>
                  <a:rPr lang="id-ID" sz="2200" b="1" u="sng" dirty="0">
                    <a:hlinkClick r:id="rId2"/>
                  </a:rPr>
                  <a:t>Kombinasi</a:t>
                </a:r>
                <a:r>
                  <a:rPr lang="id-ID" sz="2200" dirty="0"/>
                  <a:t> adalah </a:t>
                </a:r>
                <a:r>
                  <a:rPr lang="en-US" sz="2200" dirty="0" err="1" smtClean="0"/>
                  <a:t>susunan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terhadap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objek-objek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sejumlah</a:t>
                </a:r>
                <a:r>
                  <a:rPr lang="en-US" sz="2200" dirty="0" smtClean="0"/>
                  <a:t>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200" dirty="0" smtClean="0"/>
                  <a:t> yang </a:t>
                </a:r>
                <a:r>
                  <a:rPr lang="en-US" sz="2200" dirty="0" err="1" smtClean="0"/>
                  <a:t>tiap-tiap</a:t>
                </a:r>
                <a:r>
                  <a:rPr lang="en-US" sz="2200" dirty="0" smtClean="0"/>
                  <a:t> kali </a:t>
                </a:r>
                <a:r>
                  <a:rPr lang="en-US" sz="2200" dirty="0" err="1" smtClean="0"/>
                  <a:t>diambil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sebanyak</a:t>
                </a:r>
                <a:r>
                  <a:rPr lang="en-US" sz="2200" dirty="0" smtClean="0"/>
                  <a:t>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sz="2200" dirty="0" smtClean="0"/>
                  <a:t>, </a:t>
                </a:r>
                <a:r>
                  <a:rPr lang="en-US" sz="2200" dirty="0" err="1" smtClean="0"/>
                  <a:t>tanpa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memperhatikan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tata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susunannya</a:t>
                </a:r>
                <a:r>
                  <a:rPr lang="en-US" sz="2200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id-ID" sz="2200" dirty="0" smtClean="0"/>
                  <a:t>Rumus kombinasi </a:t>
                </a:r>
                <a:r>
                  <a:rPr lang="en-US" sz="2200" dirty="0" smtClean="0"/>
                  <a:t>:</a:t>
                </a:r>
                <a:endParaRPr lang="en-US" sz="14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109728" indent="0">
                  <a:spcBef>
                    <a:spcPts val="1200"/>
                  </a:spcBef>
                  <a:buNone/>
                </a:pPr>
                <a:r>
                  <a:rPr lang="en-US" sz="2200" dirty="0" smtClean="0"/>
                  <a:t>                                                    </a:t>
                </a:r>
                <a:r>
                  <a:rPr lang="en-US" sz="2200" dirty="0" err="1" smtClean="0"/>
                  <a:t>atau</a:t>
                </a:r>
                <a:r>
                  <a:rPr lang="en-US" sz="2200" dirty="0" smtClean="0"/>
                  <a:t> </a:t>
                </a:r>
                <a:endParaRPr lang="id-ID" sz="2200" dirty="0" smtClean="0"/>
              </a:p>
              <a:p>
                <a:endParaRPr lang="id-ID" sz="2200" dirty="0" smtClean="0"/>
              </a:p>
              <a:p>
                <a:pPr marL="109728" indent="0">
                  <a:buNone/>
                </a:pPr>
                <a:endParaRPr lang="id-ID" sz="1000" dirty="0" smtClean="0"/>
              </a:p>
              <a:p>
                <a:r>
                  <a:rPr lang="id-ID" sz="2200" dirty="0" smtClean="0"/>
                  <a:t>Karena </a:t>
                </a:r>
                <a:r>
                  <a:rPr lang="id-ID" sz="2200" dirty="0"/>
                  <a:t>tidak memperhatikan urutan maka disinilah letak </a:t>
                </a:r>
                <a:r>
                  <a:rPr lang="id-ID" sz="2200" u="sng" dirty="0"/>
                  <a:t>perbedaan antara kombinasi dan </a:t>
                </a:r>
                <a:r>
                  <a:rPr lang="id-ID" sz="2200" u="sng" dirty="0" smtClean="0"/>
                  <a:t>permutasi</a:t>
                </a:r>
                <a:r>
                  <a:rPr lang="id-ID" sz="2200" dirty="0" smtClean="0"/>
                  <a:t>.</a:t>
                </a:r>
                <a:endParaRPr lang="id-ID" sz="2200" dirty="0"/>
              </a:p>
              <a:p>
                <a:r>
                  <a:rPr lang="id-ID" sz="2200" dirty="0"/>
                  <a:t>Pada kombinasi, susunan </a:t>
                </a:r>
                <a:r>
                  <a:rPr lang="id-ID" sz="2200" dirty="0" smtClean="0"/>
                  <a:t>XY sama </a:t>
                </a:r>
                <a:r>
                  <a:rPr lang="id-ID" sz="2200" dirty="0"/>
                  <a:t>saja dengan susunan YX, 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atau</a:t>
                </a:r>
                <a:r>
                  <a:rPr lang="en-US" sz="2200" dirty="0" smtClean="0"/>
                  <a:t> XY = YX </a:t>
                </a:r>
                <a:r>
                  <a:rPr lang="id-ID" sz="2200" dirty="0" smtClean="0"/>
                  <a:t>sedangkan pada permutasi susunan XY dan YX dianggap susunan </a:t>
                </a:r>
                <a:r>
                  <a:rPr lang="id-ID" sz="2200" dirty="0"/>
                  <a:t>yang </a:t>
                </a:r>
                <a:r>
                  <a:rPr lang="id-ID" sz="2200" dirty="0" smtClean="0"/>
                  <a:t>berbeda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atau</a:t>
                </a:r>
                <a:r>
                  <a:rPr lang="en-US" sz="2200" dirty="0" smtClean="0"/>
                  <a:t> </a:t>
                </a:r>
                <a:r>
                  <a:rPr lang="id-ID" sz="2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XY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YX</a:t>
                </a:r>
                <a:endParaRPr lang="id-ID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id-ID" sz="2200" dirty="0" smtClean="0"/>
              </a:p>
              <a:p>
                <a:endParaRPr lang="id-ID" sz="2200" dirty="0"/>
              </a:p>
              <a:p>
                <a:endParaRPr lang="id-ID" sz="2200" dirty="0" smtClean="0"/>
              </a:p>
              <a:p>
                <a:endParaRPr lang="id-ID" sz="2200" dirty="0"/>
              </a:p>
              <a:p>
                <a:endParaRPr lang="id-ID" sz="2200" dirty="0" smtClean="0"/>
              </a:p>
              <a:p>
                <a:endParaRPr lang="id-ID" sz="2200" dirty="0" smtClean="0"/>
              </a:p>
              <a:p>
                <a:endParaRPr lang="id-ID" dirty="0"/>
              </a:p>
              <a:p>
                <a:endParaRPr lang="id-ID" dirty="0"/>
              </a:p>
              <a:p>
                <a:pPr marL="109728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8610600" cy="5126038"/>
              </a:xfrm>
              <a:blipFill rotWithShape="1">
                <a:blip r:embed="rId3"/>
                <a:stretch>
                  <a:fillRect t="-714" r="-1700" b="-95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676400" y="3760470"/>
            <a:ext cx="1752600" cy="8877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id-ID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Kombinasi</a:t>
            </a:r>
            <a:endParaRPr lang="id-ID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81600" y="3733800"/>
                <a:ext cx="1600200" cy="9144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/>
                    <a:ea typeface="Calibri"/>
                    <a:cs typeface="Arial"/>
                  </a:rPr>
                  <a:t>n</a:t>
                </a:r>
                <a:r>
                  <a:rPr lang="en-US" sz="2300" dirty="0" err="1">
                    <a:latin typeface="Calibri"/>
                    <a:ea typeface="Calibri"/>
                    <a:cs typeface="Arial"/>
                  </a:rPr>
                  <a:t>C</a:t>
                </a:r>
                <a:r>
                  <a:rPr lang="en-US" dirty="0" err="1">
                    <a:latin typeface="Calibri"/>
                    <a:ea typeface="Calibri"/>
                    <a:cs typeface="Arial"/>
                  </a:rPr>
                  <a:t>r</a:t>
                </a:r>
                <a:r>
                  <a:rPr lang="en-US" sz="2300" dirty="0">
                    <a:latin typeface="Calibri"/>
                    <a:ea typeface="Calibri"/>
                    <a:cs typeface="Arial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libri"/>
                            <a:cs typeface="Arial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libri"/>
                            <a:cs typeface="Arial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  <a:ea typeface="Calibri"/>
                            <a:cs typeface="Arial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ea typeface="Calibri"/>
                            <a:cs typeface="Arial"/>
                          </a:rPr>
                          <m:t>𝑃</m:t>
                        </m:r>
                        <m:r>
                          <a:rPr lang="en-US" sz="2400" i="1">
                            <a:latin typeface="Cambria Math"/>
                            <a:ea typeface="Calibri"/>
                            <a:cs typeface="Arial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ea typeface="Calibri"/>
                            <a:cs typeface="Arial"/>
                          </a:rPr>
                          <m:t>𝑟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libri"/>
                            <a:cs typeface="Arial"/>
                          </a:rPr>
                          <m:t>𝑟</m:t>
                        </m:r>
                        <m:r>
                          <a:rPr lang="en-US" sz="2400" i="1">
                            <a:latin typeface="Cambria Math"/>
                            <a:ea typeface="Calibri"/>
                            <a:cs typeface="Arial"/>
                          </a:rPr>
                          <m:t>!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733800"/>
                <a:ext cx="1600200" cy="9144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8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238"/>
          </a:xfrm>
        </p:spPr>
        <p:txBody>
          <a:bodyPr>
            <a:normAutofit/>
          </a:bodyPr>
          <a:lstStyle/>
          <a:p>
            <a:r>
              <a:rPr lang="en-US" b="1" i="1" dirty="0" err="1"/>
              <a:t>Contoh</a:t>
            </a:r>
            <a:r>
              <a:rPr lang="en-US" b="1" i="1" dirty="0"/>
              <a:t> </a:t>
            </a:r>
            <a:r>
              <a:rPr lang="en-US" b="1" i="1" dirty="0" err="1"/>
              <a:t>soal</a:t>
            </a:r>
            <a:r>
              <a:rPr lang="en-US" b="1" i="1" dirty="0"/>
              <a:t>:		</a:t>
            </a:r>
            <a:endParaRPr lang="id-ID" b="1" dirty="0"/>
          </a:p>
          <a:p>
            <a:pPr marL="109728" indent="0">
              <a:buNone/>
            </a:pPr>
            <a:r>
              <a:rPr lang="id-ID" sz="2400" i="1" dirty="0"/>
              <a:t>Berapakah </a:t>
            </a:r>
            <a:r>
              <a:rPr lang="en-US" sz="2400" i="1" dirty="0" err="1" smtClean="0"/>
              <a:t>jumlah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pemain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ganda</a:t>
            </a:r>
            <a:r>
              <a:rPr lang="en-US" sz="2400" i="1" dirty="0" smtClean="0"/>
              <a:t>  </a:t>
            </a:r>
            <a:r>
              <a:rPr lang="id-ID" sz="2400" i="1" dirty="0" smtClean="0"/>
              <a:t>yang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mungkin</a:t>
            </a:r>
            <a:r>
              <a:rPr lang="id-ID" sz="2400" i="1" dirty="0" smtClean="0"/>
              <a:t> </a:t>
            </a:r>
            <a:r>
              <a:rPr lang="id-ID" sz="2400" i="1" dirty="0"/>
              <a:t>dapat dibentuk dari </a:t>
            </a:r>
            <a:r>
              <a:rPr lang="en-US" sz="2400" i="1" dirty="0" err="1" smtClean="0"/>
              <a:t>tiga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pemain</a:t>
            </a:r>
            <a:r>
              <a:rPr lang="en-US" sz="2400" i="1" dirty="0" smtClean="0"/>
              <a:t> badminton </a:t>
            </a:r>
            <a:r>
              <a:rPr lang="id-ID" sz="2400" i="1" dirty="0" smtClean="0"/>
              <a:t> </a:t>
            </a:r>
            <a:r>
              <a:rPr lang="id-ID" sz="2400" i="1" dirty="0"/>
              <a:t>A, B dan C? </a:t>
            </a:r>
            <a:r>
              <a:rPr lang="id-ID" sz="2400" dirty="0"/>
              <a:t/>
            </a:r>
            <a:br>
              <a:rPr lang="id-ID" sz="2400" dirty="0"/>
            </a:br>
            <a:r>
              <a:rPr lang="id-ID" sz="2000" dirty="0"/>
              <a:t/>
            </a:r>
            <a:br>
              <a:rPr lang="id-ID" sz="2000" dirty="0"/>
            </a:br>
            <a:r>
              <a:rPr lang="id-ID" sz="2400" dirty="0"/>
              <a:t>Jawab:</a:t>
            </a:r>
          </a:p>
          <a:p>
            <a:pPr marL="109728" indent="0">
              <a:buNone/>
            </a:pPr>
            <a:r>
              <a:rPr lang="id-ID" sz="2400" dirty="0"/>
              <a:t>Diketahui susunan yang akan dibentuk adalah </a:t>
            </a:r>
            <a:r>
              <a:rPr lang="en-US" sz="2400" dirty="0" smtClean="0"/>
              <a:t>r</a:t>
            </a:r>
            <a:r>
              <a:rPr lang="id-ID" sz="2400" dirty="0" smtClean="0"/>
              <a:t>=2 </a:t>
            </a:r>
            <a:r>
              <a:rPr lang="id-ID" sz="2400" dirty="0"/>
              <a:t>objek yang disusun dari n=3 objek, sehingga banyaknya susunan yang terbentuk </a:t>
            </a:r>
            <a:r>
              <a:rPr lang="id-ID" sz="2400" dirty="0" smtClean="0"/>
              <a:t>adalah</a:t>
            </a:r>
            <a:r>
              <a:rPr lang="en-US" sz="2400" dirty="0" smtClean="0"/>
              <a:t> :</a:t>
            </a:r>
            <a:endParaRPr lang="id-ID" sz="2400" dirty="0" smtClean="0"/>
          </a:p>
          <a:p>
            <a:pPr marL="109728" indent="0">
              <a:buNone/>
            </a:pPr>
            <a:endParaRPr lang="id-ID" sz="2000" dirty="0"/>
          </a:p>
          <a:p>
            <a:pPr marL="109728" indent="0">
              <a:buNone/>
            </a:pPr>
            <a:endParaRPr lang="id-ID" sz="2000" dirty="0" smtClean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r>
              <a:rPr lang="id-ID" sz="2000" dirty="0" smtClean="0"/>
              <a:t>Susunan </a:t>
            </a:r>
            <a:r>
              <a:rPr lang="id-ID" sz="2000" dirty="0"/>
              <a:t>yang terbentuk tersebut adalah AB, AC, </a:t>
            </a:r>
            <a:r>
              <a:rPr lang="id-ID" sz="2000" dirty="0" smtClean="0"/>
              <a:t>dan </a:t>
            </a:r>
            <a:r>
              <a:rPr lang="en-US" sz="2000" dirty="0"/>
              <a:t>B</a:t>
            </a:r>
            <a:r>
              <a:rPr lang="id-ID" sz="2000" dirty="0" smtClean="0"/>
              <a:t>C</a:t>
            </a:r>
            <a:endParaRPr lang="id-ID" sz="2000" dirty="0"/>
          </a:p>
          <a:p>
            <a:pPr marL="109728" indent="0">
              <a:buNone/>
            </a:pPr>
            <a:endParaRPr lang="id-ID" sz="2000" dirty="0" smtClean="0"/>
          </a:p>
          <a:p>
            <a:pPr marL="109728" indent="0">
              <a:buNone/>
            </a:pPr>
            <a:endParaRPr lang="id-ID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0200" y="3733800"/>
                <a:ext cx="4343400" cy="914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 !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 !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3−2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2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1 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=  </a:t>
                </a: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23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733800"/>
                <a:ext cx="4343400" cy="914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89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534400" cy="4038600"/>
          </a:xfrm>
        </p:spPr>
        <p:txBody>
          <a:bodyPr>
            <a:normAutofit/>
          </a:bodyPr>
          <a:lstStyle/>
          <a:p>
            <a:r>
              <a:rPr lang="en-US" sz="4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Penyajian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Probabilitas</a:t>
            </a:r>
            <a:r>
              <a:rPr lang="id-ID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05400" y="762000"/>
            <a:ext cx="299023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181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Distribusi Probabilitas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26736"/>
          </a:xfrm>
        </p:spPr>
        <p:txBody>
          <a:bodyPr/>
          <a:lstStyle/>
          <a:p>
            <a:r>
              <a:rPr lang="id-ID" sz="2400" dirty="0">
                <a:solidFill>
                  <a:srgbClr val="0070C0"/>
                </a:solidFill>
              </a:rPr>
              <a:t>Distribusi probabilitas </a:t>
            </a:r>
            <a:r>
              <a:rPr lang="id-ID" sz="2400" dirty="0"/>
              <a:t>adalah sebuah daftar dari keseluruhan kemungkinan hasil suatu percobaan yang disertai dengan probabilitas masing-masing hasil </a:t>
            </a:r>
            <a:r>
              <a:rPr lang="id-ID" sz="2400" dirty="0" smtClean="0"/>
              <a:t>tersebut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</a:t>
            </a:r>
            <a:r>
              <a:rPr lang="id-ID" sz="2400" dirty="0" smtClean="0"/>
              <a:t>enunjukkan </a:t>
            </a:r>
            <a:r>
              <a:rPr lang="id-ID" sz="2400" dirty="0"/>
              <a:t>hasil yang diharapkan dapat terjadi dari suatu </a:t>
            </a:r>
            <a:r>
              <a:rPr lang="id-ID" sz="2400" dirty="0" smtClean="0"/>
              <a:t>percobaan</a:t>
            </a:r>
            <a:r>
              <a:rPr lang="en-US" sz="2400" dirty="0" smtClean="0"/>
              <a:t> </a:t>
            </a:r>
            <a:r>
              <a:rPr lang="id-ID" sz="2400" dirty="0"/>
              <a:t>beserta probabilitas masing-masing hasil tersebut</a:t>
            </a:r>
            <a:r>
              <a:rPr lang="en-US" sz="2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Probabilitas</a:t>
            </a:r>
            <a:r>
              <a:rPr lang="en-US" sz="2400" dirty="0" smtClean="0"/>
              <a:t> :</a:t>
            </a:r>
          </a:p>
          <a:p>
            <a:pPr marL="109728" indent="0">
              <a:buNone/>
            </a:pPr>
            <a:r>
              <a:rPr lang="en-US" sz="2400" dirty="0" smtClean="0"/>
              <a:t>    1. </a:t>
            </a:r>
            <a:r>
              <a:rPr lang="en-US" sz="2400" dirty="0" err="1" smtClean="0"/>
              <a:t>Probabilitas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/>
              <a:t> </a:t>
            </a:r>
            <a:r>
              <a:rPr lang="en-US" sz="2400" dirty="0" err="1" smtClean="0"/>
              <a:t>diantara</a:t>
            </a:r>
            <a:r>
              <a:rPr lang="en-US" sz="2400" dirty="0" smtClean="0"/>
              <a:t> 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0 </a:t>
            </a:r>
            <a:r>
              <a:rPr lang="en-US" sz="2400" dirty="0" err="1" smtClean="0"/>
              <a:t>dan</a:t>
            </a:r>
            <a:r>
              <a:rPr lang="en-US" sz="2400" dirty="0" smtClean="0"/>
              <a:t> 1.</a:t>
            </a:r>
          </a:p>
          <a:p>
            <a:pPr marL="109728" indent="0">
              <a:buNone/>
            </a:pPr>
            <a:r>
              <a:rPr lang="en-US" sz="2400" dirty="0" smtClean="0"/>
              <a:t>    2.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probabilitas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lepas</a:t>
            </a:r>
            <a:r>
              <a:rPr lang="en-US" sz="2400" dirty="0" smtClean="0"/>
              <a:t> 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(mutually exclusive)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1</a:t>
            </a:r>
            <a:endParaRPr lang="en-US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08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Probabilitas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26736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dilemparkan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kali,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uang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2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simetris</a:t>
            </a:r>
            <a:r>
              <a:rPr lang="en-US" sz="2400" dirty="0" smtClean="0"/>
              <a:t> </a:t>
            </a:r>
            <a:r>
              <a:rPr lang="en-US" sz="2400" dirty="0" err="1" smtClean="0"/>
              <a:t>maka</a:t>
            </a:r>
            <a:r>
              <a:rPr lang="en-US" sz="2400" dirty="0" smtClean="0"/>
              <a:t> P(A) = </a:t>
            </a:r>
            <a:r>
              <a:rPr lang="en-US" sz="2400" dirty="0"/>
              <a:t>½ </a:t>
            </a:r>
            <a:r>
              <a:rPr lang="en-US" sz="2400" dirty="0" err="1" smtClean="0"/>
              <a:t>dan</a:t>
            </a:r>
            <a:r>
              <a:rPr lang="en-US" sz="2400" dirty="0" smtClean="0"/>
              <a:t> P(B) = 1/2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95623"/>
              </p:ext>
            </p:extLst>
          </p:nvPr>
        </p:nvGraphicFramePr>
        <p:xfrm>
          <a:off x="1295400" y="2667000"/>
          <a:ext cx="6172200" cy="2804160"/>
        </p:xfrm>
        <a:graphic>
          <a:graphicData uri="http://schemas.openxmlformats.org/drawingml/2006/table">
            <a:tbl>
              <a:tblPr firstRow="1" firstCol="1" bandRow="1"/>
              <a:tblGrid>
                <a:gridCol w="1343820"/>
                <a:gridCol w="1493132"/>
                <a:gridCol w="1327228"/>
                <a:gridCol w="2008020"/>
              </a:tblGrid>
              <a:tr h="461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Kemungkinan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Hasil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Permukaan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 yang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Diperoleh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Banyaknya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permukaan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Probabilitas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P(x)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3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AAA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½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 x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½ x ½ = 0,125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AAB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ABA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BAA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3 (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½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x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½ x ½)  = 0,375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ABB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BAB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BBA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3 (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½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x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½ x ½) = 0,375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BBB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½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 x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½ x ½ = 0,125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38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Fungsi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id-ID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Probabilitas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431536"/>
          </a:xfrm>
        </p:spPr>
        <p:txBody>
          <a:bodyPr>
            <a:normAutofit/>
          </a:bodyPr>
          <a:lstStyle/>
          <a:p>
            <a:r>
              <a:rPr lang="id-ID" sz="2300" dirty="0">
                <a:solidFill>
                  <a:srgbClr val="FF0000"/>
                </a:solidFill>
              </a:rPr>
              <a:t>Fungsi distribusi probabilitas</a:t>
            </a:r>
            <a:r>
              <a:rPr lang="id-ID" sz="2300" dirty="0">
                <a:solidFill>
                  <a:srgbClr val="0070C0"/>
                </a:solidFill>
              </a:rPr>
              <a:t> </a:t>
            </a:r>
            <a:r>
              <a:rPr lang="id-ID" sz="2300" dirty="0"/>
              <a:t>adalah untuk menghitung probabilitas </a:t>
            </a:r>
            <a:r>
              <a:rPr lang="en-US" sz="2300" dirty="0" err="1" smtClean="0"/>
              <a:t>terjadinya</a:t>
            </a:r>
            <a:r>
              <a:rPr lang="en-US" sz="2300" dirty="0" smtClean="0"/>
              <a:t> </a:t>
            </a:r>
            <a:r>
              <a:rPr lang="id-ID" sz="2300" dirty="0" smtClean="0"/>
              <a:t>setiap </a:t>
            </a:r>
            <a:r>
              <a:rPr lang="id-ID" sz="2300" dirty="0"/>
              <a:t>nilai </a:t>
            </a:r>
            <a:r>
              <a:rPr lang="id-ID" sz="2300" dirty="0" smtClean="0"/>
              <a:t>variabel</a:t>
            </a:r>
            <a:r>
              <a:rPr lang="en-US" sz="2300" dirty="0"/>
              <a:t> </a:t>
            </a:r>
            <a:r>
              <a:rPr lang="en-US" sz="2300" dirty="0" err="1" smtClean="0"/>
              <a:t>atau</a:t>
            </a:r>
            <a:r>
              <a:rPr lang="en-US" sz="2300" dirty="0" smtClean="0"/>
              <a:t> </a:t>
            </a:r>
            <a:r>
              <a:rPr lang="id-ID" sz="2300" dirty="0"/>
              <a:t>nilai tertentu dari variabel acak </a:t>
            </a:r>
            <a:r>
              <a:rPr lang="id-ID" sz="2300" dirty="0" smtClean="0"/>
              <a:t>x</a:t>
            </a:r>
            <a:r>
              <a:rPr lang="en-US" sz="2300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2410733"/>
                  </p:ext>
                </p:extLst>
              </p:nvPr>
            </p:nvGraphicFramePr>
            <p:xfrm>
              <a:off x="533400" y="2286000"/>
              <a:ext cx="8263926" cy="419849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131963"/>
                    <a:gridCol w="4131963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d-ID" sz="1400" b="1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Fungsi </a:t>
                          </a:r>
                          <a:r>
                            <a:rPr lang="en-US" sz="1400" b="1" dirty="0" smtClean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P</a:t>
                          </a:r>
                          <a:r>
                            <a:rPr lang="id-ID" sz="1400" b="1" dirty="0" smtClean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robabilitas </a:t>
                          </a:r>
                          <a:r>
                            <a:rPr lang="id-ID" sz="1400" b="1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diskrit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400" b="1" dirty="0" err="1" smtClean="0">
                              <a:solidFill>
                                <a:srgbClr val="000000"/>
                              </a:solidFill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Fungsi</a:t>
                          </a:r>
                          <a:r>
                            <a:rPr lang="en-US" sz="1400" b="1" dirty="0" smtClean="0">
                              <a:solidFill>
                                <a:srgbClr val="000000"/>
                              </a:solidFill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P</a:t>
                          </a:r>
                          <a:r>
                            <a:rPr lang="id-ID" sz="1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robabilitas </a:t>
                          </a:r>
                          <a:r>
                            <a:rPr lang="en-US" sz="1400" b="1" dirty="0" err="1" smtClean="0">
                              <a:solidFill>
                                <a:srgbClr val="000000"/>
                              </a:solidFill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kontinu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800" dirty="0" smtClean="0">
                            <a:effectLst/>
                            <a:latin typeface="Arial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err="1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Untuk</a:t>
                          </a:r>
                          <a:r>
                            <a:rPr lang="en-US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vaiabel</a:t>
                          </a: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diskrit</a:t>
                          </a: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,  </a:t>
                          </a:r>
                          <a:r>
                            <a:rPr lang="en-US" sz="12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nilainya</a:t>
                          </a: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selalu</a:t>
                          </a: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bulat</a:t>
                          </a: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( x =0, 1, 2,….)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  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Notasi : </a:t>
                          </a: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   </a:t>
                          </a:r>
                          <a:r>
                            <a:rPr lang="id-ID" sz="1200" b="1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P(x) </a:t>
                          </a:r>
                          <a:r>
                            <a:rPr lang="en-US" sz="1200" b="1" baseline="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id-ID" sz="1200" b="1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=</a:t>
                          </a:r>
                          <a:r>
                            <a:rPr lang="en-US" sz="1200" b="1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id-ID" sz="1200" b="1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id-ID" sz="1200" b="1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P(X=</a:t>
                          </a:r>
                          <a:r>
                            <a:rPr lang="en-US" sz="1200" b="1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x</a:t>
                          </a:r>
                          <a:r>
                            <a:rPr lang="id-ID" sz="1200" b="1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 lvl="0" indent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Georgia"/>
                            <a:buNone/>
                            <a:tabLst>
                              <a:tab pos="457200" algn="l"/>
                            </a:tabLst>
                          </a:pP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P(x) = </a:t>
                          </a:r>
                          <a:r>
                            <a:rPr lang="id-ID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probabilitas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untuk setiap variabel acak </a:t>
                          </a:r>
                          <a:r>
                            <a:rPr lang="id-ID" sz="1200" b="1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x</a:t>
                          </a:r>
                          <a:endParaRPr lang="en-US" sz="11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Dalam membuat suatu fungsi probabilitas untuk variabel acak diskrit harus </a:t>
                          </a:r>
                          <a:r>
                            <a:rPr lang="id-ID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memenuhi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syarat sebagai berikut :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1.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Fungsi distribusi normal tidak boleh </a:t>
                          </a:r>
                          <a:r>
                            <a:rPr lang="en-US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negatif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2. 0 </a:t>
                          </a:r>
                          <a:r>
                            <a:rPr lang="id-ID" sz="1200" u="sng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&lt;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Px(x) </a:t>
                          </a:r>
                          <a:r>
                            <a:rPr lang="id-ID" sz="1200" u="sng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&lt;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id-ID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1, artinya 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PDF bernilai 0 sampai 1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3.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∑Px(x) = 1, jumlahan dari semua PDF dari </a:t>
                          </a:r>
                          <a:r>
                            <a:rPr lang="en-US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id-ID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variabel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acak diskrit x pada ruangan sampel </a:t>
                          </a:r>
                          <a:r>
                            <a:rPr lang="en-US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 </a:t>
                          </a:r>
                          <a:r>
                            <a:rPr lang="id-ID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adalah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1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800" dirty="0" smtClean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err="1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Untuk</a:t>
                          </a:r>
                          <a:r>
                            <a:rPr lang="en-US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vaiabel</a:t>
                          </a:r>
                          <a:r>
                            <a:rPr lang="en-US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 </a:t>
                          </a:r>
                          <a:r>
                            <a:rPr lang="en-US" sz="1200" dirty="0" err="1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kontinu</a:t>
                          </a:r>
                          <a:r>
                            <a:rPr lang="en-US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,</a:t>
                          </a:r>
                          <a:r>
                            <a:rPr lang="en-US" sz="1200" dirty="0" err="1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Sebagai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fungsi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kepadatan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probabilitas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(Probability Density Function = PDF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)</a:t>
                          </a:r>
                          <a:r>
                            <a:rPr lang="id-ID" sz="1200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Nilai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f(x)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bisa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lebih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besar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dari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1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Syarat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: 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1.  f(x) ≥ 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2.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−∞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𝑥</m:t>
                                      </m:r>
                                    </m:e>
                                  </m:d>
                                  <m:box>
                                    <m:boxPr>
                                      <m:diff m:val="on"/>
                                      <m:ctrlPr>
                                        <a:rPr lang="en-US" sz="1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Arial"/>
                                        </a:rPr>
                                      </m:ctrlPr>
                                    </m:boxPr>
                                    <m:e>
                                      <m:r>
                                        <a:rPr lang="en-US" sz="1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𝑑𝑥</m:t>
                                      </m:r>
                                    </m:e>
                                  </m:box>
                                </m:e>
                              </m:nary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(integral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seluruh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fungsi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 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   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kepadatan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probabilitas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f(x) = 1)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   </a:t>
                          </a:r>
                          <a:r>
                            <a:rPr lang="en-US" sz="1200" b="1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𝒙</m:t>
                                  </m:r>
                                </m:e>
                              </m:d>
                              <m:box>
                                <m:boxPr>
                                  <m:diff m:val="on"/>
                                  <m:ctrlP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</m:ctrlPr>
                                </m:box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𝒅𝒙</m:t>
                                  </m:r>
                                </m:e>
                              </m:box>
                            </m:oMath>
                          </a14:m>
                          <a:r>
                            <a:rPr lang="en-US" sz="1200" b="1" dirty="0">
                              <a:solidFill>
                                <a:srgbClr val="000000"/>
                              </a:solidFill>
                              <a:effectLst/>
                              <a:latin typeface="Georgia"/>
                              <a:ea typeface="Times New Roman"/>
                              <a:cs typeface="Times New Roman"/>
                            </a:rPr>
                            <a:t> = P(x  ≤ X ≤ x + dx)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Georgia"/>
                              <a:ea typeface="Times New Roman"/>
                              <a:cs typeface="Times New Roman"/>
                            </a:rPr>
                            <a:t>,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Georgia"/>
                              <a:ea typeface="Times New Roman"/>
                              <a:cs typeface="Times New Roman"/>
                            </a:rPr>
                            <a:t>yaitu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Georgia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    </a:t>
                          </a:r>
                          <a:r>
                            <a:rPr lang="en-US" sz="1200" dirty="0" err="1" smtClean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probabilitas</a:t>
                          </a:r>
                          <a:r>
                            <a:rPr lang="en-US" sz="1200" dirty="0" smtClean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bahwa</a:t>
                          </a:r>
                          <a:r>
                            <a:rPr lang="en-US" sz="1200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nilai</a:t>
                          </a:r>
                          <a:r>
                            <a:rPr lang="en-US" sz="1200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X </a:t>
                          </a:r>
                          <a:r>
                            <a:rPr lang="en-US" sz="1200" dirty="0" err="1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terletak</a:t>
                          </a:r>
                          <a:r>
                            <a:rPr lang="en-US" sz="1200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pada</a:t>
                          </a:r>
                          <a:r>
                            <a:rPr lang="en-US" sz="1200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200" dirty="0" smtClean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    interval </a:t>
                          </a:r>
                          <a:r>
                            <a:rPr lang="en-US" sz="1200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x </a:t>
                          </a:r>
                          <a:r>
                            <a:rPr lang="en-US" sz="1200" dirty="0" err="1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dan</a:t>
                          </a:r>
                          <a:r>
                            <a:rPr lang="en-US" sz="1200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(x + dx)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                               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                               </a:t>
                          </a:r>
                          <a:r>
                            <a:rPr lang="en-US" sz="1200" dirty="0" smtClean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     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P(a&lt;x&lt;b) = P (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a≤x≤b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                             </a:t>
                          </a:r>
                          <a:r>
                            <a:rPr lang="en-US" sz="1100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     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P (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a≤x≤b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) = 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Luas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1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daerah</a:t>
                          </a: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A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 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 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P(x=a) = P (x=b) = 0 ,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sebab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titik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a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dan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b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  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381125" algn="l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 </a:t>
                          </a:r>
                          <a:r>
                            <a:rPr lang="en-US" sz="1200" dirty="0" err="1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tidak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mempunyai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luas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.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381125" algn="l"/>
                            </a:tabLst>
                          </a:pPr>
                          <a:endParaRPr lang="en-US" sz="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2410733"/>
                  </p:ext>
                </p:extLst>
              </p:nvPr>
            </p:nvGraphicFramePr>
            <p:xfrm>
              <a:off x="533400" y="2286000"/>
              <a:ext cx="8263926" cy="419030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131963"/>
                    <a:gridCol w="4131963"/>
                  </a:tblGrid>
                  <a:tr h="2453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id-ID" sz="1400" b="1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Fungsi </a:t>
                          </a:r>
                          <a:r>
                            <a:rPr lang="en-US" sz="1400" b="1" dirty="0" smtClean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P</a:t>
                          </a:r>
                          <a:r>
                            <a:rPr lang="id-ID" sz="1400" b="1" dirty="0" smtClean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robabilitas </a:t>
                          </a:r>
                          <a:r>
                            <a:rPr lang="id-ID" sz="1400" b="1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diskrit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400" b="1" dirty="0" err="1" smtClean="0">
                              <a:solidFill>
                                <a:srgbClr val="000000"/>
                              </a:solidFill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Fungsi</a:t>
                          </a:r>
                          <a:r>
                            <a:rPr lang="en-US" sz="1400" b="1" dirty="0" smtClean="0">
                              <a:solidFill>
                                <a:srgbClr val="000000"/>
                              </a:solidFill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P</a:t>
                          </a:r>
                          <a:r>
                            <a:rPr lang="id-ID" sz="1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robabilitas </a:t>
                          </a:r>
                          <a:r>
                            <a:rPr lang="en-US" sz="1400" b="1" dirty="0" err="1" smtClean="0">
                              <a:solidFill>
                                <a:srgbClr val="000000"/>
                              </a:solidFill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kontinu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94493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800" dirty="0" smtClean="0">
                            <a:effectLst/>
                            <a:latin typeface="Arial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err="1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Untuk</a:t>
                          </a:r>
                          <a:r>
                            <a:rPr lang="en-US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vaiabel</a:t>
                          </a: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diskrit</a:t>
                          </a: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,  </a:t>
                          </a:r>
                          <a:r>
                            <a:rPr lang="en-US" sz="12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nilainya</a:t>
                          </a: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selalu</a:t>
                          </a: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bulat</a:t>
                          </a: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( x =0, 1, 2,….)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  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Notasi : </a:t>
                          </a: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   </a:t>
                          </a:r>
                          <a:r>
                            <a:rPr lang="id-ID" sz="1200" b="1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P(x) </a:t>
                          </a:r>
                          <a:r>
                            <a:rPr lang="en-US" sz="1200" b="1" baseline="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id-ID" sz="1200" b="1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=</a:t>
                          </a:r>
                          <a:r>
                            <a:rPr lang="en-US" sz="1200" b="1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id-ID" sz="1200" b="1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id-ID" sz="1200" b="1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P(X=</a:t>
                          </a:r>
                          <a:r>
                            <a:rPr lang="en-US" sz="1200" b="1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x</a:t>
                          </a:r>
                          <a:r>
                            <a:rPr lang="id-ID" sz="1200" b="1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 lvl="0" indent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Georgia"/>
                            <a:buNone/>
                            <a:tabLst>
                              <a:tab pos="457200" algn="l"/>
                            </a:tabLst>
                          </a:pP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P(x) = </a:t>
                          </a:r>
                          <a:r>
                            <a:rPr lang="id-ID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probabilitas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untuk setiap variabel acak </a:t>
                          </a:r>
                          <a:r>
                            <a:rPr lang="id-ID" sz="1200" b="1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x</a:t>
                          </a:r>
                          <a:endParaRPr lang="en-US" sz="11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Dalam membuat suatu fungsi probabilitas untuk variabel acak diskrit harus </a:t>
                          </a:r>
                          <a:r>
                            <a:rPr lang="id-ID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memenuhi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syarat sebagai berikut :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1.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Fungsi distribusi normal tidak boleh </a:t>
                          </a:r>
                          <a:r>
                            <a:rPr lang="en-US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negatif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2. 0 </a:t>
                          </a:r>
                          <a:r>
                            <a:rPr lang="id-ID" sz="1200" u="sng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&lt;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Px(x) </a:t>
                          </a:r>
                          <a:r>
                            <a:rPr lang="id-ID" sz="1200" u="sng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&lt;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id-ID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1, artinya 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PDF bernilai 0 sampai 1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3.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∑Px(x) = 1, jumlahan dari semua PDF dari </a:t>
                          </a:r>
                          <a:r>
                            <a:rPr lang="en-US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id-ID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variabel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acak diskrit x pada ruangan sampel </a:t>
                          </a:r>
                          <a:r>
                            <a:rPr lang="en-US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 </a:t>
                          </a:r>
                          <a:r>
                            <a:rPr lang="id-ID" sz="1200" dirty="0" smtClean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adalah </a:t>
                          </a:r>
                          <a:r>
                            <a:rPr lang="id-ID" sz="12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1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Georgia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295" t="-7264" r="-148" b="-1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09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5" t="37343" r="46474" b="31870"/>
          <a:stretch>
            <a:fillRect/>
          </a:stretch>
        </p:blipFill>
        <p:spPr bwMode="auto">
          <a:xfrm>
            <a:off x="4791075" y="5105400"/>
            <a:ext cx="10763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60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</a:t>
            </a:r>
            <a:r>
              <a:rPr lang="id-ID" b="1" dirty="0" smtClean="0"/>
              <a:t>ariable </a:t>
            </a:r>
            <a:r>
              <a:rPr lang="id-ID" b="1" dirty="0"/>
              <a:t>random </a:t>
            </a:r>
            <a:r>
              <a:rPr lang="id-ID" b="1" dirty="0" smtClean="0"/>
              <a:t>Diskrit </a:t>
            </a:r>
            <a:r>
              <a:rPr lang="id-ID" b="1" dirty="0"/>
              <a:t>dan </a:t>
            </a:r>
            <a:r>
              <a:rPr lang="en-US" b="1" dirty="0" smtClean="0"/>
              <a:t>K</a:t>
            </a:r>
            <a:r>
              <a:rPr lang="id-ID" b="1" dirty="0" smtClean="0"/>
              <a:t>ontinyu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4064"/>
            <a:ext cx="8610600" cy="5355336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id-ID" sz="2500" b="1" dirty="0"/>
              <a:t>Variabel acak diskrit</a:t>
            </a:r>
            <a:endParaRPr lang="en-US" sz="2500" b="1" dirty="0" smtClean="0"/>
          </a:p>
          <a:p>
            <a:pPr lvl="0">
              <a:buFont typeface="Arial" pitchFamily="34" charset="0"/>
              <a:buChar char="•"/>
            </a:pPr>
            <a:r>
              <a:rPr lang="id-ID" sz="2200" dirty="0" smtClean="0"/>
              <a:t>Variabel </a:t>
            </a:r>
            <a:r>
              <a:rPr lang="id-ID" sz="2200" dirty="0"/>
              <a:t>acak diskrit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v</a:t>
            </a:r>
            <a:r>
              <a:rPr lang="id-ID" sz="2200" dirty="0" smtClean="0"/>
              <a:t>ariabel </a:t>
            </a:r>
            <a:r>
              <a:rPr lang="id-ID" sz="2200" dirty="0"/>
              <a:t>yang mengambil nilai-nilai tertentu yang diperoleh </a:t>
            </a:r>
            <a:r>
              <a:rPr lang="en-US" sz="2200" dirty="0" err="1" smtClean="0"/>
              <a:t>biasanya</a:t>
            </a:r>
            <a:r>
              <a:rPr lang="en-US" sz="2200" dirty="0" smtClean="0"/>
              <a:t> </a:t>
            </a:r>
            <a:r>
              <a:rPr lang="id-ID" sz="2200" dirty="0" smtClean="0"/>
              <a:t>dari </a:t>
            </a:r>
            <a:r>
              <a:rPr lang="id-ID" sz="2200" dirty="0"/>
              <a:t>hasil </a:t>
            </a:r>
            <a:r>
              <a:rPr lang="id-ID" sz="2200" dirty="0" smtClean="0"/>
              <a:t>perhitungan</a:t>
            </a:r>
            <a:r>
              <a:rPr lang="en-US" sz="2200" dirty="0" smtClean="0"/>
              <a:t> </a:t>
            </a:r>
            <a:r>
              <a:rPr lang="id-ID" sz="2200" dirty="0" smtClean="0"/>
              <a:t>dan </a:t>
            </a:r>
            <a:r>
              <a:rPr lang="id-ID" sz="2200" dirty="0"/>
              <a:t>ditulis dalam bentuk bilangan bulat</a:t>
            </a:r>
            <a:r>
              <a:rPr lang="id-ID" sz="2200" dirty="0" smtClean="0"/>
              <a:t>.</a:t>
            </a:r>
            <a:r>
              <a:rPr lang="en-US" sz="2200" dirty="0" smtClean="0"/>
              <a:t>        </a:t>
            </a:r>
          </a:p>
          <a:p>
            <a:pPr marL="109728" lvl="0" indent="0">
              <a:spcBef>
                <a:spcPts val="600"/>
              </a:spcBef>
              <a:buNone/>
            </a:pPr>
            <a:r>
              <a:rPr lang="en-US" sz="2200" dirty="0" err="1" smtClean="0">
                <a:solidFill>
                  <a:srgbClr val="C00000"/>
                </a:solidFill>
              </a:rPr>
              <a:t>Contoh</a:t>
            </a:r>
            <a:r>
              <a:rPr lang="en-US" sz="2200" dirty="0" smtClean="0">
                <a:solidFill>
                  <a:srgbClr val="C00000"/>
                </a:solidFill>
              </a:rPr>
              <a:t> :</a:t>
            </a:r>
            <a:r>
              <a:rPr lang="id-ID" sz="2200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en-US" sz="22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lvl="0">
              <a:buFont typeface="Arial" pitchFamily="34" charset="0"/>
              <a:buChar char="•"/>
            </a:pPr>
            <a:r>
              <a:rPr lang="id-ID" sz="2200" dirty="0" smtClean="0">
                <a:solidFill>
                  <a:srgbClr val="000000"/>
                </a:solidFill>
                <a:latin typeface="Arial"/>
                <a:ea typeface="Calibri"/>
              </a:rPr>
              <a:t>Banyaknya prod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ea typeface="Calibri"/>
              </a:rPr>
              <a:t>u</a:t>
            </a:r>
            <a:r>
              <a:rPr lang="id-ID" sz="2200" dirty="0" smtClean="0">
                <a:solidFill>
                  <a:srgbClr val="000000"/>
                </a:solidFill>
                <a:latin typeface="Arial"/>
                <a:ea typeface="Calibri"/>
              </a:rPr>
              <a:t>k </a:t>
            </a:r>
            <a:r>
              <a:rPr lang="id-ID" sz="2200" dirty="0">
                <a:solidFill>
                  <a:srgbClr val="000000"/>
                </a:solidFill>
                <a:latin typeface="Arial"/>
                <a:ea typeface="Calibri"/>
              </a:rPr>
              <a:t>yang </a:t>
            </a:r>
            <a:r>
              <a:rPr lang="id-ID" sz="2200" dirty="0" smtClean="0">
                <a:solidFill>
                  <a:srgbClr val="000000"/>
                </a:solidFill>
                <a:latin typeface="Arial"/>
                <a:ea typeface="Calibri"/>
              </a:rPr>
              <a:t>rusak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ea typeface="Calibri"/>
              </a:rPr>
              <a:t> : </a:t>
            </a:r>
            <a:r>
              <a:rPr lang="id-ID" sz="2200" dirty="0" smtClean="0"/>
              <a:t>0,1,2,3...,</a:t>
            </a:r>
            <a:r>
              <a:rPr lang="en-US" sz="2200" dirty="0" smtClean="0"/>
              <a:t> </a:t>
            </a:r>
            <a:r>
              <a:rPr lang="id-ID" sz="2200" dirty="0" smtClean="0"/>
              <a:t>50</a:t>
            </a:r>
            <a:r>
              <a:rPr lang="en-US" sz="22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id-ID" sz="2200" dirty="0"/>
              <a:t>Pencatatan </a:t>
            </a:r>
            <a:r>
              <a:rPr lang="en-US" sz="2200" dirty="0" err="1" smtClean="0"/>
              <a:t>banyaknya</a:t>
            </a:r>
            <a:r>
              <a:rPr lang="en-US" sz="2200" dirty="0" smtClean="0"/>
              <a:t> </a:t>
            </a:r>
            <a:r>
              <a:rPr lang="id-ID" sz="2200" dirty="0" smtClean="0"/>
              <a:t>pengunjung </a:t>
            </a:r>
            <a:r>
              <a:rPr lang="id-ID" sz="2200" dirty="0"/>
              <a:t>restoran pada suatu </a:t>
            </a:r>
            <a:r>
              <a:rPr lang="id-ID" sz="2200" dirty="0" smtClean="0"/>
              <a:t>hari</a:t>
            </a:r>
            <a:r>
              <a:rPr lang="en-US" sz="2200" dirty="0" smtClean="0"/>
              <a:t> : </a:t>
            </a:r>
            <a:r>
              <a:rPr lang="id-ID" sz="2200" dirty="0"/>
              <a:t>0,1,2</a:t>
            </a:r>
            <a:r>
              <a:rPr lang="id-ID" sz="2200" dirty="0" smtClean="0"/>
              <a:t>,....</a:t>
            </a:r>
            <a:r>
              <a:rPr lang="en-US" sz="2200" dirty="0" smtClean="0"/>
              <a:t>,n  orang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id-ID" sz="2500" b="1" dirty="0"/>
              <a:t>Variabel acak </a:t>
            </a:r>
            <a:r>
              <a:rPr lang="en-US" sz="2500" b="1" dirty="0" err="1" smtClean="0"/>
              <a:t>kontinu</a:t>
            </a:r>
            <a:r>
              <a:rPr lang="en-US" sz="2500" b="1" dirty="0" smtClean="0"/>
              <a:t> </a:t>
            </a:r>
            <a:endParaRPr lang="en-US" sz="2500" b="1" dirty="0"/>
          </a:p>
          <a:p>
            <a:r>
              <a:rPr lang="id-ID" sz="2200" dirty="0"/>
              <a:t>Variabel acak </a:t>
            </a:r>
            <a:r>
              <a:rPr lang="id-ID" sz="2200" dirty="0" smtClean="0"/>
              <a:t>kontinu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v</a:t>
            </a:r>
            <a:r>
              <a:rPr lang="id-ID" sz="2200" dirty="0" smtClean="0"/>
              <a:t>ariabel </a:t>
            </a:r>
            <a:r>
              <a:rPr lang="id-ID" sz="2200" dirty="0"/>
              <a:t>acak yang mengambil nilai-nilai dalam suatu inteval yang biasanya diperoleh dari pengukuran.</a:t>
            </a:r>
            <a:endParaRPr lang="en-US" sz="2200" dirty="0"/>
          </a:p>
          <a:p>
            <a:r>
              <a:rPr lang="id-ID" sz="2200" dirty="0"/>
              <a:t>Dapat mempunyai sebuah nilai diantara nilai-nilai yang tak terhingga banyaknya dalam batas-batas tertentu</a:t>
            </a:r>
            <a:r>
              <a:rPr lang="id-ID" sz="2200" dirty="0" smtClean="0"/>
              <a:t>.</a:t>
            </a:r>
            <a:endParaRPr lang="en-US" sz="2200" dirty="0" smtClean="0"/>
          </a:p>
          <a:p>
            <a:pPr marL="109728" indent="0">
              <a:spcBef>
                <a:spcPts val="600"/>
              </a:spcBef>
              <a:buNone/>
            </a:pPr>
            <a:r>
              <a:rPr lang="en-US" sz="2200" dirty="0" err="1" smtClean="0">
                <a:solidFill>
                  <a:srgbClr val="C00000"/>
                </a:solidFill>
              </a:rPr>
              <a:t>Contoh</a:t>
            </a:r>
            <a:r>
              <a:rPr lang="en-US" sz="2200" dirty="0" smtClean="0">
                <a:solidFill>
                  <a:srgbClr val="C00000"/>
                </a:solidFill>
              </a:rPr>
              <a:t> :</a:t>
            </a:r>
            <a:r>
              <a:rPr lang="en-US" sz="2200" dirty="0" smtClean="0"/>
              <a:t> </a:t>
            </a:r>
          </a:p>
          <a:p>
            <a:r>
              <a:rPr lang="id-ID" sz="2400" dirty="0"/>
              <a:t>Isi botol minuman jadi (maksimum 600 ml</a:t>
            </a:r>
            <a:r>
              <a:rPr lang="id-ID" sz="2400" dirty="0" smtClean="0"/>
              <a:t>)</a:t>
            </a:r>
            <a:r>
              <a:rPr lang="en-US" sz="2400" dirty="0" smtClean="0"/>
              <a:t> : </a:t>
            </a:r>
            <a:r>
              <a:rPr lang="id-ID" sz="2400" dirty="0"/>
              <a:t>0≤x≤</a:t>
            </a:r>
            <a:r>
              <a:rPr lang="id-ID" sz="2400" dirty="0" smtClean="0"/>
              <a:t>600</a:t>
            </a:r>
            <a:r>
              <a:rPr lang="en-US" sz="2400" dirty="0" smtClean="0"/>
              <a:t> ml</a:t>
            </a:r>
          </a:p>
          <a:p>
            <a:r>
              <a:rPr lang="id-ID" sz="2400" dirty="0"/>
              <a:t>Penimbangan 20 paket kemasan (maksimum 2 </a:t>
            </a:r>
            <a:r>
              <a:rPr lang="id-ID" sz="2400" dirty="0" smtClean="0"/>
              <a:t>kg</a:t>
            </a:r>
            <a:r>
              <a:rPr lang="en-US" sz="2400" dirty="0" smtClean="0"/>
              <a:t>) : </a:t>
            </a:r>
            <a:r>
              <a:rPr lang="id-ID" sz="2400" dirty="0"/>
              <a:t>0≤x≤</a:t>
            </a:r>
            <a:r>
              <a:rPr lang="id-ID" sz="2400" dirty="0" smtClean="0"/>
              <a:t>2</a:t>
            </a:r>
            <a:r>
              <a:rPr lang="en-US" sz="2400" dirty="0" smtClean="0"/>
              <a:t> kg</a:t>
            </a:r>
            <a:endParaRPr lang="en-US" sz="2200" dirty="0"/>
          </a:p>
          <a:p>
            <a:pPr marL="109728" lv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3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blipFill>
            <a:blip r:embed="rId2">
              <a:alphaModFix amt="41000"/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cs typeface="Times New Roman" panose="02020603050405020304" pitchFamily="18" charset="0"/>
              </a:rPr>
              <a:t>DEFINISI</a:t>
            </a:r>
            <a:r>
              <a:rPr lang="id-ID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cs typeface="Times New Roman" panose="02020603050405020304" pitchFamily="18" charset="0"/>
              </a:rPr>
              <a:t> PROBABILITAS, RANDOM EVENT, RANDOM PROCESS</a:t>
            </a:r>
            <a:endParaRPr lang="en-US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  <a:cs typeface="Times New Roman" panose="02020603050405020304" pitchFamily="18" charset="0"/>
            </a:endParaRPr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id-ID" sz="2400" b="1" u="sng" dirty="0" smtClean="0">
                <a:solidFill>
                  <a:srgbClr val="00B0F0"/>
                </a:solidFill>
              </a:rPr>
              <a:t>Probabilitas</a:t>
            </a:r>
            <a:r>
              <a:rPr lang="id-ID" sz="2400" dirty="0" smtClean="0"/>
              <a:t> : suatu nilai yang digunakan untuk mengukur tingkat terjadinya suatu kejadian yang acak (random event), peluang </a:t>
            </a:r>
            <a:r>
              <a:rPr lang="id-ID" sz="2400" dirty="0"/>
              <a:t>atau kemungkinan suatu kejadian, suatu </a:t>
            </a:r>
            <a:r>
              <a:rPr lang="id-ID" sz="2400" dirty="0" smtClean="0"/>
              <a:t>ukuran derajat </a:t>
            </a:r>
            <a:r>
              <a:rPr lang="id-ID" sz="2400" dirty="0"/>
              <a:t>ketidakpastian suatu </a:t>
            </a:r>
            <a:r>
              <a:rPr lang="id-ID" sz="2400" dirty="0" smtClean="0"/>
              <a:t>peristiwa </a:t>
            </a:r>
            <a:r>
              <a:rPr lang="id-ID" sz="2400" dirty="0"/>
              <a:t>(event</a:t>
            </a:r>
            <a:r>
              <a:rPr lang="id-ID" sz="2400" dirty="0" smtClean="0"/>
              <a:t>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d-ID" sz="2400" b="1" u="sng" dirty="0" smtClean="0">
                <a:solidFill>
                  <a:srgbClr val="00B0F0"/>
                </a:solidFill>
              </a:rPr>
              <a:t>Random Event</a:t>
            </a:r>
            <a:r>
              <a:rPr lang="id-ID" sz="2400" dirty="0" smtClean="0">
                <a:solidFill>
                  <a:srgbClr val="00B0F0"/>
                </a:solidFill>
              </a:rPr>
              <a:t> (</a:t>
            </a:r>
            <a:r>
              <a:rPr lang="id-ID" sz="2400" dirty="0" smtClean="0"/>
              <a:t>kejadian acak</a:t>
            </a:r>
            <a:r>
              <a:rPr lang="id-ID" sz="2400" dirty="0" smtClean="0">
                <a:solidFill>
                  <a:srgbClr val="00B0F0"/>
                </a:solidFill>
              </a:rPr>
              <a:t>) </a:t>
            </a:r>
            <a:r>
              <a:rPr lang="id-ID" sz="2400" dirty="0" smtClean="0"/>
              <a:t>adalah kejadian yang tidak dapat diketahui dengan pasti sebelumnya. Random event bagian dari sample space dari sebuah random experiment.</a:t>
            </a:r>
          </a:p>
          <a:p>
            <a:pPr algn="just">
              <a:spcBef>
                <a:spcPts val="0"/>
              </a:spcBef>
            </a:pPr>
            <a:r>
              <a:rPr lang="id-ID" sz="2400" b="1" u="sng" dirty="0" smtClean="0">
                <a:solidFill>
                  <a:srgbClr val="00B0F0"/>
                </a:solidFill>
              </a:rPr>
              <a:t>Random Process</a:t>
            </a:r>
            <a:r>
              <a:rPr lang="id-ID" sz="2400" dirty="0">
                <a:solidFill>
                  <a:srgbClr val="00B0F0"/>
                </a:solidFill>
              </a:rPr>
              <a:t> </a:t>
            </a:r>
            <a:r>
              <a:rPr lang="id-ID" sz="2400" dirty="0" smtClean="0">
                <a:solidFill>
                  <a:srgbClr val="00B0F0"/>
                </a:solidFill>
              </a:rPr>
              <a:t>: </a:t>
            </a:r>
            <a:r>
              <a:rPr lang="id-ID" sz="2400" dirty="0" smtClean="0"/>
              <a:t>suatu </a:t>
            </a:r>
            <a:r>
              <a:rPr lang="id-ID" sz="2400" b="1" dirty="0"/>
              <a:t>proses</a:t>
            </a:r>
            <a:r>
              <a:rPr lang="id-ID" sz="2400" dirty="0"/>
              <a:t> </a:t>
            </a:r>
            <a:r>
              <a:rPr lang="id-ID" sz="2400" dirty="0" smtClean="0"/>
              <a:t>yang hasilnya belum bisa diketahui dengan pasti, atau proses pembentukan </a:t>
            </a:r>
            <a:r>
              <a:rPr lang="id-ID" sz="2400" dirty="0"/>
              <a:t>data yang dilakukan dengan </a:t>
            </a:r>
            <a:r>
              <a:rPr lang="id-ID" sz="2400" b="1" dirty="0"/>
              <a:t>random</a:t>
            </a:r>
            <a:r>
              <a:rPr lang="id-ID" sz="2400" dirty="0"/>
              <a:t> (acak</a:t>
            </a:r>
            <a:r>
              <a:rPr lang="id-ID" sz="2400" dirty="0" smtClean="0"/>
              <a:t>).</a:t>
            </a:r>
          </a:p>
          <a:p>
            <a:pPr algn="just">
              <a:spcBef>
                <a:spcPts val="600"/>
              </a:spcBef>
            </a:pPr>
            <a:r>
              <a:rPr lang="id-ID" sz="2400" dirty="0" smtClean="0">
                <a:solidFill>
                  <a:srgbClr val="C00000"/>
                </a:solidFill>
              </a:rPr>
              <a:t>Hasil dari proses acak disebut kejadian acak</a:t>
            </a:r>
            <a:r>
              <a:rPr lang="id-ID" sz="2400" dirty="0" smtClean="0">
                <a:solidFill>
                  <a:srgbClr val="00B0F0"/>
                </a:solidFill>
              </a:rPr>
              <a:t>.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65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5800" y="2590800"/>
            <a:ext cx="33528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/>
              <a:t> </a:t>
            </a:r>
            <a:r>
              <a:rPr lang="en-US" dirty="0" smtClean="0"/>
              <a:t>(rata-rata </a:t>
            </a:r>
            <a:r>
              <a:rPr lang="en-US" dirty="0" err="1" smtClean="0"/>
              <a:t>hitung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4038600"/>
            <a:ext cx="9906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Varians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5410200"/>
            <a:ext cx="19050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Deviasi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01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0"/>
            <a:ext cx="90582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68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27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26736"/>
          </a:xfrm>
        </p:spPr>
        <p:txBody>
          <a:bodyPr>
            <a:normAutofit fontScale="85000" lnSpcReduction="10000"/>
          </a:bodyPr>
          <a:lstStyle/>
          <a:p>
            <a:pPr marL="109728" lvl="0" indent="0">
              <a:spcAft>
                <a:spcPts val="600"/>
              </a:spcAft>
              <a:buNone/>
            </a:pP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500 orang </a:t>
            </a:r>
            <a:r>
              <a:rPr lang="en-US" dirty="0" err="1"/>
              <a:t>karyawan</a:t>
            </a:r>
            <a:r>
              <a:rPr lang="en-US" dirty="0"/>
              <a:t>.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200 orang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SMU(=S) </a:t>
            </a:r>
            <a:r>
              <a:rPr lang="en-US" dirty="0" err="1"/>
              <a:t>dan</a:t>
            </a:r>
            <a:r>
              <a:rPr lang="en-US" dirty="0"/>
              <a:t> 100 orang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(=W). Ada 50 orang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SMA &amp; </a:t>
            </a:r>
            <a:r>
              <a:rPr lang="en-US" dirty="0" err="1"/>
              <a:t>wanita</a:t>
            </a:r>
            <a:r>
              <a:rPr lang="en-US" dirty="0"/>
              <a:t>.</a:t>
            </a:r>
          </a:p>
          <a:p>
            <a:pPr marL="109728" lvl="0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Berdasarkan</a:t>
            </a:r>
            <a:r>
              <a:rPr lang="en-US" dirty="0" smtClean="0"/>
              <a:t> data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buatlah</a:t>
            </a:r>
            <a:r>
              <a:rPr lang="en-US" dirty="0" smtClean="0"/>
              <a:t> diagram VENN. </a:t>
            </a:r>
            <a:r>
              <a:rPr lang="en-US" dirty="0" err="1" smtClean="0"/>
              <a:t>Tunjukan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yang SW, SW, </a:t>
            </a:r>
            <a:r>
              <a:rPr lang="en-US" dirty="0" err="1" smtClean="0"/>
              <a:t>dan</a:t>
            </a:r>
            <a:r>
              <a:rPr lang="en-US" dirty="0" smtClean="0"/>
              <a:t> S W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berapa</a:t>
            </a:r>
            <a:r>
              <a:rPr lang="en-US" dirty="0" smtClean="0"/>
              <a:t> orang?</a:t>
            </a:r>
          </a:p>
          <a:p>
            <a:pPr marL="109728" lvl="0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/>
              <a:t>P(S), P(W), P(SW), P(S/W) </a:t>
            </a:r>
            <a:r>
              <a:rPr lang="en-US" dirty="0" err="1"/>
              <a:t>dan</a:t>
            </a:r>
            <a:r>
              <a:rPr lang="en-US" dirty="0"/>
              <a:t> P(W/S)!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A </a:t>
            </a:r>
            <a:r>
              <a:rPr lang="en-US" dirty="0" err="1"/>
              <a:t>interseksi</a:t>
            </a:r>
            <a:r>
              <a:rPr lang="en-US" dirty="0"/>
              <a:t> B </a:t>
            </a:r>
            <a:r>
              <a:rPr lang="en-US" dirty="0" err="1"/>
              <a:t>dan</a:t>
            </a:r>
            <a:r>
              <a:rPr lang="en-US" dirty="0"/>
              <a:t> A union B?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B independent, A </a:t>
            </a:r>
            <a:r>
              <a:rPr lang="en-US" dirty="0" err="1"/>
              <a:t>dan</a:t>
            </a:r>
            <a:r>
              <a:rPr lang="en-US" dirty="0"/>
              <a:t> B dependent, </a:t>
            </a:r>
            <a:r>
              <a:rPr lang="en-US" dirty="0" err="1"/>
              <a:t>kemudian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B mutually exclusive (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meniadakan</a:t>
            </a:r>
            <a:r>
              <a:rPr lang="en-US" dirty="0"/>
              <a:t>).</a:t>
            </a:r>
          </a:p>
          <a:p>
            <a:pPr marL="109728" lvl="0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bersyarat</a:t>
            </a:r>
            <a:r>
              <a:rPr lang="en-US" dirty="0"/>
              <a:t> (conditional event)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bersyarat</a:t>
            </a:r>
            <a:r>
              <a:rPr lang="en-US" dirty="0"/>
              <a:t> (conditional probability)?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! 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24400" y="3048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3200400"/>
            <a:ext cx="3048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33800" y="3187700"/>
            <a:ext cx="228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265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14386" cy="606751"/>
          </a:xfrm>
        </p:spPr>
        <p:txBody>
          <a:bodyPr>
            <a:noAutofit/>
          </a:bodyPr>
          <a:lstStyle/>
          <a:p>
            <a:r>
              <a:rPr lang="id-I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Perhitungan probabilitas</a:t>
            </a:r>
            <a:endParaRPr lang="id-I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1048628" name="Content Placeholder 3"/>
          <p:cNvSpPr>
            <a:spLocks noGrp="1"/>
          </p:cNvSpPr>
          <p:nvPr>
            <p:ph idx="1"/>
          </p:nvPr>
        </p:nvSpPr>
        <p:spPr>
          <a:xfrm>
            <a:off x="222492" y="1374555"/>
            <a:ext cx="8604329" cy="5407245"/>
          </a:xfrm>
        </p:spPr>
        <p:txBody>
          <a:bodyPr>
            <a:normAutofit fontScale="68214" lnSpcReduction="20000"/>
          </a:bodyPr>
          <a:lstStyle/>
          <a:p>
            <a:pPr marL="109728" indent="0">
              <a:buNone/>
            </a:pP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Pendekatan 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 menghitung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Probabilitas, 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Pendekatan 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bersifat </a:t>
            </a:r>
            <a:r>
              <a:rPr lang="id-I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Subjektif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id-ID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Objektif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d-ID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Pendekatan </a:t>
            </a:r>
            <a:r>
              <a:rPr lang="id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Subjektif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Probabilitas 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idasarkan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 penilaian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eseorang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alam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enyatakan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ingkat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epercayaan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Probababilitas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peristiwa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perasaan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kira-kira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dinyatakan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kepercayaan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 dalam bentuk </a:t>
            </a:r>
            <a:r>
              <a:rPr lang="id-ID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Opini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Atau </a:t>
            </a:r>
            <a:r>
              <a:rPr lang="id-ID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Pendapat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spcBef>
                <a:spcPts val="600"/>
              </a:spcBef>
              <a:buNone/>
            </a:pP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Pengalaman atau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Pengamatan 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masa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ebagai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asar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ntuk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enghitung Probabilitas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spcBef>
                <a:spcPts val="600"/>
              </a:spcBef>
              <a:buNone/>
            </a:pPr>
            <a:endParaRPr lang="id-ID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Menduga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kemungkinan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dalam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kuliah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109728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Berapakah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probabilitas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membeli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09728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mobil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Jaguar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10972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id-ID" sz="2400" dirty="0"/>
          </a:p>
          <a:p>
            <a:endParaRPr lang="id-ID" sz="2400" dirty="0" smtClean="0"/>
          </a:p>
          <a:p>
            <a:pPr marL="109728" indent="0">
              <a:buNone/>
            </a:pPr>
            <a:endParaRPr lang="id-ID" b="1" dirty="0" smtClean="0"/>
          </a:p>
          <a:p>
            <a:pPr marL="109728" indent="0">
              <a:buNone/>
            </a:pPr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6041136"/>
              </a:xfrm>
            </p:spPr>
            <p:txBody>
              <a:bodyPr>
                <a:normAutofit fontScale="92500" lnSpcReduction="20000"/>
              </a:bodyPr>
              <a:lstStyle/>
              <a:p>
                <a:pPr marL="109728" indent="0">
                  <a:buNone/>
                </a:pPr>
                <a:r>
                  <a:rPr lang="en-US" b="1" dirty="0" smtClean="0"/>
                  <a:t>2.  </a:t>
                </a:r>
                <a:r>
                  <a:rPr lang="id-ID" b="1" dirty="0" smtClean="0"/>
                  <a:t>Pendekatan </a:t>
                </a:r>
                <a:r>
                  <a:rPr lang="id-ID" b="1" dirty="0"/>
                  <a:t>Objektif</a:t>
                </a:r>
                <a:endParaRPr lang="id-ID" dirty="0"/>
              </a:p>
              <a:p>
                <a:pPr marL="109728" indent="0">
                  <a:buNone/>
                </a:pPr>
                <a:r>
                  <a:rPr lang="id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 Pendekatan Objektif, 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dikenal </a:t>
                </a:r>
                <a:r>
                  <a:rPr lang="id-ID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Pendekatan Klasik</a:t>
                </a:r>
                <a:r>
                  <a:rPr lang="id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</a:t>
                </a:r>
                <a:r>
                  <a:rPr lang="id-ID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Pendekatan Frekuensi Relatif</a:t>
                </a:r>
                <a:r>
                  <a:rPr lang="id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id-ID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spcBef>
                    <a:spcPts val="60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Pendekatan Klasik</a:t>
                </a:r>
                <a:endParaRPr lang="id-ID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obabilitas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kemungkinan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terjadinya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suatu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peristiwa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antara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keseluruhan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peristiwa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bisa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terjadi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asumsi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bahwa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eluruh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asil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ari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uatu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percobaan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/e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ksperimen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empunyai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kesempatan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emungkinan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ama</a:t>
                </a:r>
                <a:r>
                  <a:rPr lang="id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 </a:t>
                </a:r>
              </a:p>
              <a:p>
                <a:endParaRPr lang="sv-S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sv-S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sv-S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v-S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Probabilitas </a:t>
                </a:r>
                <a:r>
                  <a:rPr lang="sv-S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Sukses</a:t>
                </a:r>
                <a:r>
                  <a:rPr lang="sv-S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dari suatu </a:t>
                </a:r>
                <a:r>
                  <a:rPr lang="sv-S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Kejadian </a:t>
                </a:r>
                <a:r>
                  <a:rPr lang="sv-S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sv-S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sv-S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apat 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sv-S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erjadi 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sv-S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ebanyak </a:t>
                </a:r>
                <a:r>
                  <a:rPr lang="sv-S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"x" 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sv-S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ara 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sv-S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ari 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sv-S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eluruh </a:t>
                </a:r>
                <a:r>
                  <a:rPr lang="sv-S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"n" 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sv-S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ara</a:t>
                </a:r>
                <a:r>
                  <a:rPr lang="sv-S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sv-S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v-S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Rumusan </a:t>
                </a:r>
                <a:r>
                  <a:rPr lang="sv-S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Sistematis-Nya :</a:t>
                </a:r>
              </a:p>
              <a:p>
                <a:pPr marL="109728" indent="0">
                  <a:buNone/>
                </a:pPr>
                <a:r>
                  <a:rPr lang="id-ID" dirty="0" smtClean="0"/>
                  <a:t>	</a:t>
                </a:r>
                <a:r>
                  <a:rPr lang="id-ID" b="1" dirty="0" smtClean="0">
                    <a:solidFill>
                      <a:srgbClr val="0070C0"/>
                    </a:solidFill>
                  </a:rPr>
                  <a:t>P(A</a:t>
                </a:r>
                <a:r>
                  <a:rPr lang="id-ID" b="1" dirty="0">
                    <a:solidFill>
                      <a:srgbClr val="0070C0"/>
                    </a:solidFill>
                  </a:rPr>
                  <a:t>) </a:t>
                </a:r>
                <a:r>
                  <a:rPr lang="id-ID" b="1" dirty="0" smtClean="0">
                    <a:solidFill>
                      <a:srgbClr val="0070C0"/>
                    </a:solidFill>
                  </a:rPr>
                  <a:t>=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d-ID" b="1" dirty="0">
                            <a:solidFill>
                              <a:srgbClr val="0070C0"/>
                            </a:solidFill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id-ID" b="1" dirty="0">
                            <a:solidFill>
                              <a:srgbClr val="0070C0"/>
                            </a:solidFill>
                          </a:rPr>
                          <m:t>n</m:t>
                        </m:r>
                      </m:den>
                    </m:f>
                  </m:oMath>
                </a14:m>
                <a:r>
                  <a:rPr lang="id-ID" b="1" dirty="0" smtClean="0"/>
                  <a:t>     </a:t>
                </a:r>
                <a:r>
                  <a:rPr lang="id-ID" b="1" i="1" dirty="0" smtClean="0"/>
                  <a:t>,   </a:t>
                </a:r>
                <a:r>
                  <a:rPr lang="id-ID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P(A</a:t>
                </a:r>
                <a:r>
                  <a:rPr lang="id-ID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≥ 0  ,   x ≥ 0,    n ≥ 0</a:t>
                </a:r>
                <a:endParaRPr lang="id-ID" b="1" i="1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6041136"/>
              </a:xfrm>
              <a:blipFill rotWithShape="1">
                <a:blip r:embed="rId2"/>
                <a:stretch>
                  <a:fillRect t="-2220" r="-20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3657600"/>
                <a:ext cx="7543800" cy="685800"/>
              </a:xfrm>
              <a:prstGeom prst="rect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Probabilitas </a:t>
                </a:r>
                <a:r>
                  <a:rPr lang="en-US" sz="2200" b="1" dirty="0" err="1" smtClean="0">
                    <a:latin typeface="Times New Roman" pitchFamily="18" charset="0"/>
                    <a:cs typeface="Times New Roman" pitchFamily="18" charset="0"/>
                  </a:rPr>
                  <a:t>suatu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latin typeface="Times New Roman" pitchFamily="18" charset="0"/>
                    <a:cs typeface="Times New Roman" pitchFamily="18" charset="0"/>
                  </a:rPr>
                  <a:t>peristiwa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0" smtClean="0">
                            <a:latin typeface="Cambria Math"/>
                          </a:rPr>
                          <m:t>𝐉𝐮𝐦𝐥𝐚𝐡</m:t>
                        </m:r>
                        <m:r>
                          <a:rPr lang="en-US" sz="2200" b="1" i="0" smtClean="0">
                            <a:latin typeface="Cambria Math"/>
                          </a:rPr>
                          <m:t> </m:t>
                        </m:r>
                        <m:r>
                          <a:rPr lang="en-US" sz="2200" b="1" i="0" smtClean="0">
                            <a:latin typeface="Cambria Math"/>
                          </a:rPr>
                          <m:t>𝐤𝐞𝐦𝐮𝐧𝐠𝐤𝐢𝐧𝐚𝐧</m:t>
                        </m:r>
                        <m:r>
                          <a:rPr lang="en-US" sz="2200" b="1" i="0" smtClean="0">
                            <a:latin typeface="Cambria Math"/>
                          </a:rPr>
                          <m:t> </m:t>
                        </m:r>
                        <m:r>
                          <a:rPr lang="en-US" sz="2200" b="1" i="0" smtClean="0">
                            <a:latin typeface="Cambria Math"/>
                          </a:rPr>
                          <m:t>𝐡𝐚𝐬𝐢𝐥</m:t>
                        </m:r>
                      </m:num>
                      <m:den>
                        <m:r>
                          <a:rPr lang="en-US" sz="2200" b="1" i="0" smtClean="0">
                            <a:latin typeface="Cambria Math"/>
                          </a:rPr>
                          <m:t>𝐉𝐮𝐦𝐥𝐚𝐡</m:t>
                        </m:r>
                        <m:r>
                          <a:rPr lang="en-US" sz="2200" b="1" i="0" smtClean="0">
                            <a:latin typeface="Cambria Math"/>
                          </a:rPr>
                          <m:t> </m:t>
                        </m:r>
                        <m:r>
                          <a:rPr lang="en-US" sz="2200" b="1" i="0" smtClean="0">
                            <a:latin typeface="Cambria Math"/>
                          </a:rPr>
                          <m:t>𝐭𝐨𝐭𝐚𝐥</m:t>
                        </m:r>
                        <m:r>
                          <a:rPr lang="en-US" sz="2200" b="1" i="0" smtClean="0">
                            <a:latin typeface="Cambria Math"/>
                          </a:rPr>
                          <m:t> </m:t>
                        </m:r>
                        <m:r>
                          <a:rPr lang="en-US" sz="2200" b="1" i="0" smtClean="0">
                            <a:latin typeface="Cambria Math"/>
                          </a:rPr>
                          <m:t>𝐤𝐞𝐦𝐮𝐧𝐠𝐤𝐢𝐧𝐚𝐧</m:t>
                        </m:r>
                        <m:r>
                          <a:rPr lang="en-US" sz="2200" b="1" i="0" smtClean="0">
                            <a:latin typeface="Cambria Math"/>
                          </a:rPr>
                          <m:t> </m:t>
                        </m:r>
                        <m:r>
                          <a:rPr lang="en-US" sz="2200" b="1" i="0" smtClean="0">
                            <a:latin typeface="Cambria Math"/>
                          </a:rPr>
                          <m:t>𝐡𝐚𝐬𝐢𝐥</m:t>
                        </m:r>
                        <m:r>
                          <a:rPr lang="en-US" sz="2200" b="1" i="0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657600"/>
                <a:ext cx="7543800" cy="685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6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321304" y="533400"/>
            <a:ext cx="8523164" cy="1201428"/>
          </a:xfrm>
        </p:spPr>
        <p:txBody>
          <a:bodyPr>
            <a:noAutofit/>
          </a:bodyPr>
          <a:lstStyle/>
          <a:p>
            <a:r>
              <a:rPr lang="en-US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Contoh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Probabilitas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Pendekatan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Klasik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1048632" name="Rectangle 9"/>
          <p:cNvSpPr/>
          <p:nvPr/>
        </p:nvSpPr>
        <p:spPr>
          <a:xfrm>
            <a:off x="114300" y="2976095"/>
            <a:ext cx="8458200" cy="5565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dirty="0"/>
          </a:p>
        </p:txBody>
      </p:sp>
      <p:pic>
        <p:nvPicPr>
          <p:cNvPr id="6" name="Picture 5" descr="http://1.bp.blogspot.com/-yyIPGZtSWUo/VZzp5X0jM8I/AAAAAAAAAyU/IzCEQjf20UE/s1600/New%2BPicture%2B%25281%2529.bmp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8486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393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609600"/>
                <a:ext cx="8762999" cy="5964936"/>
              </a:xfrm>
            </p:spPr>
            <p:txBody>
              <a:bodyPr>
                <a:normAutofit fontScale="25000" lnSpcReduction="20000"/>
              </a:bodyPr>
              <a:lstStyle/>
              <a:p>
                <a:pPr marL="109728" indent="0">
                  <a:spcAft>
                    <a:spcPts val="600"/>
                  </a:spcAft>
                  <a:buNone/>
                </a:pPr>
                <a:r>
                  <a:rPr lang="id-ID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Sedangkan</a:t>
                </a:r>
                <a:r>
                  <a:rPr lang="id-ID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d-ID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 </a:t>
                </a:r>
                <a:r>
                  <a:rPr lang="id-ID" sz="9600" dirty="0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Probabilitas Kejadian A Tidak Terjadi</a:t>
                </a:r>
                <a:r>
                  <a:rPr lang="id-ID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d-ID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disebut </a:t>
                </a:r>
                <a:r>
                  <a:rPr lang="id-ID" sz="9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Gagal</a:t>
                </a:r>
                <a:r>
                  <a:rPr lang="id-ID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Berikut Rumusan </a:t>
                </a:r>
                <a:r>
                  <a:rPr lang="id-ID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Sistematisnya :</a:t>
                </a:r>
                <a:endPara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spcAft>
                    <a:spcPts val="600"/>
                  </a:spcAft>
                  <a:buNone/>
                </a:pPr>
                <a:r>
                  <a:rPr lang="en-US" sz="9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9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l-GR" sz="9600" b="1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Ᾱ</a:t>
                </a:r>
                <a:r>
                  <a:rPr lang="pt-BR" sz="9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pt-BR" sz="96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9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pt-BR" sz="9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d-ID" sz="10400" b="1" dirty="0">
                            <a:solidFill>
                              <a:srgbClr val="0070C0"/>
                            </a:solidFill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id-ID" sz="10400" b="1" dirty="0">
                            <a:solidFill>
                              <a:srgbClr val="0070C0"/>
                            </a:solidFill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9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9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d-ID" sz="9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id-ID" sz="9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P(A</a:t>
                </a:r>
                <a:r>
                  <a:rPr lang="id-ID" sz="9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≥ 0 </a:t>
                </a:r>
                <a:r>
                  <a:rPr lang="id-ID" sz="9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 x </a:t>
                </a:r>
                <a:r>
                  <a:rPr lang="id-ID" sz="9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</a:t>
                </a:r>
                <a:r>
                  <a:rPr lang="id-ID" sz="9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   n </a:t>
                </a:r>
                <a:r>
                  <a:rPr lang="id-ID" sz="9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0</a:t>
                </a:r>
                <a:endParaRPr lang="id-ID" sz="9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id-ID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9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l-GR" sz="9600" b="1" dirty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Ᾱ</a:t>
                </a:r>
                <a:r>
                  <a:rPr lang="pt-BR" sz="9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pt-BR" sz="9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pt-BR" sz="9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id-ID" sz="9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P(A</a:t>
                </a:r>
                <a:r>
                  <a:rPr lang="id-ID" sz="9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id-ID" sz="9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</a:t>
                </a:r>
                <a:r>
                  <a:rPr lang="el-GR" sz="9600" b="1" i="1" dirty="0" smtClean="0">
                    <a:latin typeface="Times New Roman"/>
                    <a:cs typeface="Times New Roman"/>
                  </a:rPr>
                  <a:t>Ᾱ</a:t>
                </a:r>
                <a:r>
                  <a:rPr lang="en-US" sz="9600" b="1" i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9600" dirty="0">
                    <a:latin typeface="Times New Roman"/>
                    <a:cs typeface="Times New Roman"/>
                  </a:rPr>
                  <a:t>= </a:t>
                </a:r>
                <a:r>
                  <a:rPr lang="en-US" sz="9600" dirty="0" err="1">
                    <a:latin typeface="Times New Roman"/>
                    <a:cs typeface="Times New Roman"/>
                  </a:rPr>
                  <a:t>bukan</a:t>
                </a:r>
                <a:r>
                  <a:rPr lang="en-US" sz="9600" dirty="0">
                    <a:latin typeface="Times New Roman"/>
                    <a:cs typeface="Times New Roman"/>
                  </a:rPr>
                  <a:t> A </a:t>
                </a:r>
                <a:r>
                  <a:rPr lang="en-US" sz="9600" dirty="0" err="1">
                    <a:latin typeface="Times New Roman"/>
                    <a:cs typeface="Times New Roman"/>
                  </a:rPr>
                  <a:t>atau</a:t>
                </a:r>
                <a:r>
                  <a:rPr lang="en-US" sz="9600" dirty="0">
                    <a:latin typeface="Times New Roman"/>
                    <a:cs typeface="Times New Roman"/>
                  </a:rPr>
                  <a:t> </a:t>
                </a:r>
                <a:r>
                  <a:rPr lang="en-US" sz="9600" b="1" dirty="0" err="1" smtClean="0">
                    <a:latin typeface="Times New Roman"/>
                    <a:cs typeface="Times New Roman"/>
                  </a:rPr>
                  <a:t>komplemen</a:t>
                </a:r>
                <a:endParaRPr lang="id-ID" sz="9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id-ID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Peristiwa A  dan </a:t>
                </a:r>
                <a:r>
                  <a:rPr lang="el-GR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Ᾱ</a:t>
                </a:r>
                <a:r>
                  <a:rPr lang="id-ID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dinamakan saling eklusive atau saling asing, yaitu terjadinya peristiwa yang satu mencegah terjadinya peristiwa yang lain.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id-ID" sz="9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Probabilitas hanya dinyatakan dalam nilai antara 0 sampai 1</a:t>
                </a:r>
              </a:p>
              <a:p>
                <a:pPr marL="324000" indent="-216000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  <a:buFont typeface="Arial" pitchFamily="34" charset="0"/>
                  <a:buChar char="•"/>
                </a:pPr>
                <a:r>
                  <a:rPr lang="id-ID" sz="8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  </a:t>
                </a:r>
                <a:r>
                  <a:rPr lang="id-ID" sz="8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P(A) ~ 0</a:t>
                </a:r>
                <a:r>
                  <a:rPr lang="id-ID" sz="8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berarti peristiwa itu mempunyai </a:t>
                </a:r>
                <a:r>
                  <a:rPr lang="id-ID" sz="8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kemungkinan kecil terjadi</a:t>
                </a:r>
                <a:r>
                  <a:rPr lang="id-ID" sz="8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atau mustahil (cenderung tidak terjadi).</a:t>
                </a:r>
              </a:p>
              <a:p>
                <a:pPr marL="324000" indent="-216000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  <a:buFont typeface="Arial" pitchFamily="34" charset="0"/>
                  <a:buChar char="•"/>
                </a:pPr>
                <a:r>
                  <a:rPr lang="id-ID" sz="8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  </a:t>
                </a:r>
                <a:r>
                  <a:rPr lang="id-ID" sz="8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P(A) </a:t>
                </a:r>
                <a:r>
                  <a:rPr lang="id-ID" sz="8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id-ID" sz="8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d-ID" sz="8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berarti peristiwa </a:t>
                </a:r>
                <a:r>
                  <a:rPr lang="id-ID" sz="8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itu </a:t>
                </a:r>
                <a:r>
                  <a:rPr lang="id-ID" sz="8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pasti tidak terjadi</a:t>
                </a:r>
                <a:r>
                  <a:rPr lang="id-ID" sz="8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d-ID" sz="8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Imposible Event</a:t>
                </a:r>
                <a:r>
                  <a:rPr lang="id-ID" sz="8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 contoh : manusia akan hidup terus.</a:t>
                </a:r>
              </a:p>
              <a:p>
                <a:pPr marL="324000" indent="-216000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  <a:buFont typeface="Arial" pitchFamily="34" charset="0"/>
                  <a:buChar char="•"/>
                </a:pPr>
                <a:r>
                  <a:rPr lang="id-ID" sz="8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  </a:t>
                </a:r>
                <a:r>
                  <a:rPr lang="id-ID" sz="8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P(A) ~ </a:t>
                </a:r>
                <a:r>
                  <a:rPr lang="id-ID" sz="8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id-ID" sz="8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d-ID" sz="8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berarti peristiwa itu mempunyai </a:t>
                </a:r>
                <a:r>
                  <a:rPr lang="id-ID" sz="8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kemungkinan </a:t>
                </a:r>
                <a:r>
                  <a:rPr lang="id-ID" sz="8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besar terjadi</a:t>
                </a:r>
                <a:r>
                  <a:rPr lang="id-ID" sz="8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8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24000" indent="-216000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  <a:buFont typeface="Arial" pitchFamily="34" charset="0"/>
                  <a:buChar char="•"/>
                </a:pPr>
                <a:r>
                  <a:rPr lang="id-ID" sz="8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  </a:t>
                </a:r>
                <a:r>
                  <a:rPr lang="id-ID" sz="8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P(A) </a:t>
                </a:r>
                <a:r>
                  <a:rPr lang="id-ID" sz="8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  <a:r>
                  <a:rPr lang="id-ID" sz="8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d-ID" sz="8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berarti peristiwa </a:t>
                </a:r>
                <a:r>
                  <a:rPr lang="id-ID" sz="8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itu </a:t>
                </a:r>
                <a:r>
                  <a:rPr lang="id-ID" sz="8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pasti terjadi</a:t>
                </a:r>
                <a:r>
                  <a:rPr lang="id-ID" sz="8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d-ID" sz="8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Sure / Certain Event</a:t>
                </a:r>
                <a:r>
                  <a:rPr lang="id-ID" sz="8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 Contoh : manusia pasti akan mati.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endParaRPr lang="pt-BR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id-ID" dirty="0" smtClean="0"/>
                  <a:t/>
                </a:r>
                <a:br>
                  <a:rPr lang="id-ID" dirty="0" smtClean="0"/>
                </a:br>
                <a:endParaRPr lang="id-ID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09600"/>
                <a:ext cx="8762999" cy="5964936"/>
              </a:xfrm>
              <a:blipFill rotWithShape="1">
                <a:blip r:embed="rId2"/>
                <a:stretch>
                  <a:fillRect t="-2043" r="-48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6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936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id-ID" sz="10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 :</a:t>
            </a:r>
            <a:r>
              <a:rPr lang="id-ID" sz="10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perhitungan probabilitas berdasarkan Pendekatan Klasik </a:t>
            </a:r>
            <a:r>
              <a:rPr lang="en-US" sz="10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d-ID" sz="10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lang="id-ID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d-ID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 peristiwa munculnya </a:t>
            </a:r>
            <a:r>
              <a:rPr lang="id-ID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Mata Dadu </a:t>
            </a:r>
            <a:r>
              <a:rPr lang="id-ID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 pelemparan </a:t>
            </a:r>
            <a:r>
              <a:rPr lang="id-ID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ebuah </a:t>
            </a:r>
            <a:r>
              <a:rPr lang="id-ID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Dadu, </a:t>
            </a:r>
            <a:r>
              <a:rPr lang="id-ID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Tentukanlah: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id-ID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P(E</a:t>
            </a:r>
            <a:r>
              <a:rPr lang="id-ID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jika Mata Dadu Ganjil </a:t>
            </a:r>
            <a:r>
              <a:rPr lang="id-ID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 muncul?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id-ID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P(E) jika Mata Dadu </a:t>
            </a:r>
            <a:r>
              <a:rPr lang="id-ID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 besar dari 4 </a:t>
            </a:r>
            <a:r>
              <a:rPr lang="id-ID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muncul?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pt-BR" sz="9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id-ID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Mata Dadu </a:t>
            </a:r>
            <a:r>
              <a:rPr lang="id-ID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pt-BR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2, 3, 4, 5, </a:t>
            </a:r>
            <a:r>
              <a:rPr lang="id-ID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6</a:t>
            </a:r>
            <a:r>
              <a:rPr lang="id-ID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(n = 6)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id-ID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E(x) = </a:t>
            </a:r>
            <a:r>
              <a:rPr lang="pt-BR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id-ID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 Mata Dadu Ganjil</a:t>
            </a: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1, 3, </a:t>
            </a:r>
            <a:r>
              <a:rPr lang="id-ID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5</a:t>
            </a:r>
            <a:r>
              <a:rPr lang="id-ID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(x = 3)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id-ID" sz="9200" dirty="0" smtClean="0"/>
              <a:t>Kemudian dimasukkan dalam rumusan sistematisnya </a:t>
            </a:r>
            <a:r>
              <a:rPr lang="id-ID" sz="9200" dirty="0"/>
              <a:t>:</a:t>
            </a:r>
          </a:p>
          <a:p>
            <a:pPr marL="109728" indent="0">
              <a:buNone/>
            </a:pPr>
            <a:r>
              <a:rPr lang="id-ID" sz="9200" dirty="0" smtClean="0"/>
              <a:t>P(E</a:t>
            </a:r>
            <a:r>
              <a:rPr lang="id-ID" sz="9200" dirty="0"/>
              <a:t>) = x / </a:t>
            </a:r>
            <a:r>
              <a:rPr lang="id-ID" sz="9200" dirty="0" smtClean="0"/>
              <a:t>n  </a:t>
            </a:r>
            <a:r>
              <a:rPr lang="id-ID" sz="9200" dirty="0"/>
              <a:t>= 3 / </a:t>
            </a:r>
            <a:r>
              <a:rPr lang="id-ID" sz="9200" dirty="0" smtClean="0"/>
              <a:t>6  </a:t>
            </a:r>
            <a:r>
              <a:rPr lang="id-ID" sz="9200" dirty="0"/>
              <a:t>= 1 / </a:t>
            </a:r>
            <a:r>
              <a:rPr lang="id-ID" sz="9200" dirty="0" smtClean="0"/>
              <a:t>2</a:t>
            </a:r>
            <a:endParaRPr lang="id-ID" sz="9200" dirty="0"/>
          </a:p>
          <a:p>
            <a:pPr marL="109728" indent="0">
              <a:spcAft>
                <a:spcPts val="600"/>
              </a:spcAft>
              <a:buNone/>
            </a:pPr>
            <a:r>
              <a:rPr lang="id-ID" sz="9200" dirty="0"/>
              <a:t>Jadi, </a:t>
            </a:r>
            <a:r>
              <a:rPr lang="id-ID" sz="9200" b="1" dirty="0"/>
              <a:t>Probabilitas (E)</a:t>
            </a:r>
            <a:r>
              <a:rPr lang="id-ID" sz="9200" dirty="0"/>
              <a:t> </a:t>
            </a:r>
            <a:r>
              <a:rPr lang="id-ID" sz="9200" dirty="0" smtClean="0"/>
              <a:t>bernilai </a:t>
            </a:r>
            <a:r>
              <a:rPr lang="en-US" sz="9200" dirty="0" smtClean="0"/>
              <a:t> </a:t>
            </a:r>
            <a:r>
              <a:rPr lang="id-ID" sz="9200" dirty="0" smtClean="0"/>
              <a:t>1/2.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t-BR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E(x</a:t>
            </a: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 </a:t>
            </a:r>
            <a:r>
              <a:rPr lang="pt-BR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id-ID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 Mata Dadu </a:t>
            </a:r>
            <a:r>
              <a:rPr lang="id-ID" sz="9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4 </a:t>
            </a: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</a:t>
            </a:r>
            <a:r>
              <a:rPr lang="id-ID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id-ID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	        (x = 2)</a:t>
            </a:r>
            <a:endParaRPr lang="id-ID" sz="9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spcBef>
                <a:spcPts val="600"/>
              </a:spcBef>
              <a:buNone/>
            </a:pPr>
            <a:r>
              <a:rPr lang="id-ID" sz="9200" dirty="0"/>
              <a:t>Kemudian dimasukkan dalam rumusan sistematisnya :</a:t>
            </a:r>
          </a:p>
          <a:p>
            <a:pPr marL="109728" indent="0">
              <a:buNone/>
            </a:pPr>
            <a:r>
              <a:rPr lang="id-ID" sz="9200" dirty="0"/>
              <a:t>P(E) = x / n  = </a:t>
            </a:r>
            <a:r>
              <a:rPr lang="id-ID" sz="9200" dirty="0" smtClean="0"/>
              <a:t>2 </a:t>
            </a:r>
            <a:r>
              <a:rPr lang="id-ID" sz="9200" dirty="0"/>
              <a:t>/ 6  = 1 / </a:t>
            </a:r>
            <a:r>
              <a:rPr lang="id-ID" sz="9200" dirty="0" smtClean="0"/>
              <a:t>3</a:t>
            </a:r>
            <a:endParaRPr lang="id-ID" sz="9200" dirty="0"/>
          </a:p>
          <a:p>
            <a:pPr marL="109728" indent="0">
              <a:buNone/>
            </a:pPr>
            <a:r>
              <a:rPr lang="id-ID" sz="9200" dirty="0"/>
              <a:t>Jadi, </a:t>
            </a:r>
            <a:r>
              <a:rPr lang="id-ID" sz="9200" b="1" dirty="0"/>
              <a:t>Probabilitas (E)</a:t>
            </a:r>
            <a:r>
              <a:rPr lang="id-ID" sz="9200" dirty="0"/>
              <a:t> bernilai </a:t>
            </a:r>
            <a:r>
              <a:rPr lang="en-US" sz="9200" dirty="0"/>
              <a:t> </a:t>
            </a:r>
            <a:r>
              <a:rPr lang="id-ID" sz="9200" dirty="0" smtClean="0"/>
              <a:t>1/3.</a:t>
            </a:r>
            <a:endParaRPr lang="id-ID" sz="9200" dirty="0"/>
          </a:p>
          <a:p>
            <a:pPr marL="109728" indent="0">
              <a:buNone/>
            </a:pPr>
            <a:r>
              <a:rPr lang="id-ID" sz="9600" dirty="0"/>
              <a:t/>
            </a:r>
            <a:br>
              <a:rPr lang="id-ID" sz="9600" dirty="0"/>
            </a:br>
            <a:r>
              <a:rPr lang="pt-BR" b="1" i="1" dirty="0"/>
              <a:t/>
            </a:r>
            <a:br>
              <a:rPr lang="pt-BR" b="1" i="1" dirty="0"/>
            </a:br>
            <a:endParaRPr lang="id-ID" b="1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9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888736"/>
              </a:xfrm>
            </p:spPr>
            <p:txBody>
              <a:bodyPr>
                <a:normAutofit fontScale="77500" lnSpcReduction="20000"/>
              </a:bodyPr>
              <a:lstStyle/>
              <a:p>
                <a:pPr marL="91440" lvl="1" indent="0">
                  <a:buNone/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id-ID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Pendekatan Frekuensi Relatif</a:t>
                </a:r>
              </a:p>
              <a:p>
                <a:pPr marL="411480" lvl="1" indent="0">
                  <a:buNone/>
                </a:pPr>
                <a:endParaRPr lang="id-ID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Probabilitas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yang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ditentukan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berdasarkan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observasi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pengalaman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peristiwa-peristiwa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telah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terjadi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09728" indent="0">
                  <a:spcBef>
                    <a:spcPts val="1200"/>
                  </a:spcBef>
                  <a:buNone/>
                </a:pP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Secara teoritis b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iasanya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berlaku untuk nilai </a:t>
                </a:r>
                <a:r>
                  <a:rPr lang="id-ID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besar sekali atau tak terhingga,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spcBef>
                    <a:spcPts val="1200"/>
                  </a:spcBef>
                  <a:buNone/>
                </a:pPr>
                <a:r>
                  <a:rPr lang="id-I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Berikut Rumusan Sistematisnya :</a:t>
                </a:r>
              </a:p>
              <a:p>
                <a:pPr marL="109728" indent="0">
                  <a:buNone/>
                </a:pPr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endParaRPr lang="en-US" sz="2200" dirty="0" smtClean="0"/>
              </a:p>
              <a:p>
                <a:pPr marL="109728" indent="0">
                  <a:buNone/>
                </a:pPr>
                <a:endParaRPr lang="en-US" sz="2200" dirty="0" smtClean="0"/>
              </a:p>
              <a:p>
                <a:pPr marL="109728" indent="0">
                  <a:buNone/>
                </a:pPr>
                <a:r>
                  <a:rPr lang="id-ID" sz="2200" dirty="0" smtClean="0"/>
                  <a:t>Atau,</a:t>
                </a:r>
                <a:r>
                  <a:rPr lang="id-ID" dirty="0" smtClean="0"/>
                  <a:t>		</a:t>
                </a:r>
                <a:r>
                  <a:rPr lang="id-ID" b="1" i="1" dirty="0" smtClean="0">
                    <a:solidFill>
                      <a:srgbClr val="0070C0"/>
                    </a:solidFill>
                  </a:rPr>
                  <a:t>P(X</a:t>
                </a:r>
                <a:r>
                  <a:rPr lang="id-ID" b="1" i="1" dirty="0">
                    <a:solidFill>
                      <a:srgbClr val="0070C0"/>
                    </a:solidFill>
                  </a:rPr>
                  <a:t>)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id-ID" b="1" i="1" dirty="0" smtClean="0">
                    <a:solidFill>
                      <a:srgbClr val="0070C0"/>
                    </a:solidFill>
                  </a:rPr>
                  <a:t>=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id-ID" b="1" i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d-ID" b="1" i="1" dirty="0">
                            <a:solidFill>
                              <a:srgbClr val="0070C0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id-ID" b="1" i="1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d-ID" b="1" i="1" dirty="0">
                            <a:solidFill>
                              <a:srgbClr val="0070C0"/>
                            </a:solidFill>
                          </a:rPr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id-ID" b="1" i="1" dirty="0">
                            <a:solidFill>
                              <a:srgbClr val="0070C0"/>
                            </a:solidFill>
                          </a:rPr>
                          <m:t>n</m:t>
                        </m:r>
                      </m:den>
                    </m:f>
                    <m:r>
                      <a:rPr lang="id-ID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i="1" dirty="0" smtClean="0"/>
                  <a:t> </a:t>
                </a:r>
                <a:endParaRPr lang="id-ID" b="1" i="1" dirty="0"/>
              </a:p>
              <a:p>
                <a:pPr marL="109728" indent="0">
                  <a:buNone/>
                </a:pPr>
                <a:endParaRPr lang="en-US" sz="2200" dirty="0" smtClean="0"/>
              </a:p>
              <a:p>
                <a:pPr marL="109728" indent="0">
                  <a:buNone/>
                </a:pP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Contoh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: </a:t>
                </a:r>
              </a:p>
              <a:p>
                <a:pPr marL="109728" indent="0">
                  <a:lnSpc>
                    <a:spcPct val="120000"/>
                  </a:lnSpc>
                  <a:buNone/>
                </a:pP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sesorang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jarak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5 m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melempar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sebuah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benda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100 kali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hanya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kena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65 kali,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berdasarkan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pendekatan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ini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probabilitas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sebuah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benda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dilempar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kena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ditentukan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sebesar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65/100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atau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P(x)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0,65</a:t>
                </a:r>
                <a:r>
                  <a:rPr lang="id-ID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id-ID" dirty="0">
                    <a:latin typeface="Times New Roman" pitchFamily="18" charset="0"/>
                    <a:cs typeface="Times New Roman" pitchFamily="18" charset="0"/>
                  </a:rPr>
                </a:br>
                <a:endParaRPr lang="id-ID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888736"/>
              </a:xfrm>
              <a:blipFill rotWithShape="1">
                <a:blip r:embed="rId2"/>
                <a:stretch>
                  <a:fillRect t="-176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3124200"/>
            <a:ext cx="8534401" cy="774700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id-ID" b="1" dirty="0" smtClean="0"/>
              <a:t>Probabilitas </a:t>
            </a:r>
            <a:r>
              <a:rPr lang="id-ID" b="1" dirty="0"/>
              <a:t>Suatu Kejadian = </a:t>
            </a:r>
            <a:r>
              <a:rPr lang="id-ID" b="1" u="sng" dirty="0"/>
              <a:t>Frekuensi Terjadinya Kejadian Tersebut </a:t>
            </a:r>
            <a:r>
              <a:rPr lang="id-ID" b="1" dirty="0"/>
              <a:t>				</a:t>
            </a:r>
            <a:r>
              <a:rPr lang="id-ID" b="1" dirty="0" smtClean="0"/>
              <a:t>Jumlah </a:t>
            </a:r>
            <a:r>
              <a:rPr lang="en-US" b="1" dirty="0"/>
              <a:t>total </a:t>
            </a:r>
            <a:r>
              <a:rPr lang="id-ID" b="1" dirty="0"/>
              <a:t>Observasi</a:t>
            </a:r>
          </a:p>
          <a:p>
            <a:pPr algn="just"/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70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0000"/>
                <a:satMod val="175000"/>
              </a:schemeClr>
            </a:gs>
            <a:gs pos="60000">
              <a:schemeClr val="phClr">
                <a:shade val="38000"/>
                <a:satMod val="175000"/>
              </a:schemeClr>
            </a:gs>
            <a:gs pos="100000">
              <a:schemeClr val="phClr">
                <a:tint val="80000"/>
                <a:satMod val="2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2328</Words>
  <Application>Microsoft Office PowerPoint</Application>
  <PresentationFormat>On-screen Show (4:3)</PresentationFormat>
  <Paragraphs>406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Urban</vt:lpstr>
      <vt:lpstr>Equation</vt:lpstr>
      <vt:lpstr>PROBABILITAS</vt:lpstr>
      <vt:lpstr>Materi yang akan kita bahas :</vt:lpstr>
      <vt:lpstr>DEFINISI PROBABILITAS, RANDOM EVENT, RANDOM PROCESS</vt:lpstr>
      <vt:lpstr>Perhitungan probabilitas</vt:lpstr>
      <vt:lpstr>PowerPoint Presentation</vt:lpstr>
      <vt:lpstr>Contoh Probabilitas Pendekatan Klasik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DIAGRAM VENN dan Probabilitas hubungan Peristiwa satu dengan yang lainnya   </vt:lpstr>
      <vt:lpstr>Hubungan Antara Peristiwa Satu Dengan Yang Lain</vt:lpstr>
      <vt:lpstr>Contoh :</vt:lpstr>
      <vt:lpstr>Hubungan Antara Peristiwa Satu Dengan Yang Lain</vt:lpstr>
      <vt:lpstr>Diagram venn Dua Kejadian Yang Independent</vt:lpstr>
      <vt:lpstr>Contoh :</vt:lpstr>
      <vt:lpstr>Faktorial</vt:lpstr>
      <vt:lpstr>PowerPoint Presentation</vt:lpstr>
      <vt:lpstr>PowerPoint Presentation</vt:lpstr>
      <vt:lpstr>Permutasi </vt:lpstr>
      <vt:lpstr>PowerPoint Presentation</vt:lpstr>
      <vt:lpstr>Kombinasi</vt:lpstr>
      <vt:lpstr>PowerPoint Presentation</vt:lpstr>
      <vt:lpstr>Definisi dan  Penyajian Distribusi Probabilitas </vt:lpstr>
      <vt:lpstr>Distribusi Probabilitas</vt:lpstr>
      <vt:lpstr>Contoh Distribusi Probabilitas</vt:lpstr>
      <vt:lpstr>Fungsi Probabilitas</vt:lpstr>
      <vt:lpstr>Variable random Diskrit dan Kontinyu</vt:lpstr>
      <vt:lpstr>PowerPoint Presentation</vt:lpstr>
      <vt:lpstr>PowerPoint Presentation</vt:lpstr>
      <vt:lpstr>PowerPoint Presentation</vt:lpstr>
      <vt:lpstr>PowerPoint Presentation</vt:lpstr>
      <vt:lpstr>Latihan Soal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</dc:title>
  <dc:creator>Bida Sari</dc:creator>
  <cp:lastModifiedBy>USER</cp:lastModifiedBy>
  <cp:revision>189</cp:revision>
  <dcterms:created xsi:type="dcterms:W3CDTF">2017-04-09T09:17:10Z</dcterms:created>
  <dcterms:modified xsi:type="dcterms:W3CDTF">2025-05-05T01:11:53Z</dcterms:modified>
</cp:coreProperties>
</file>